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56" r:id="rId2"/>
    <p:sldId id="276" r:id="rId3"/>
    <p:sldId id="258" r:id="rId4"/>
    <p:sldId id="281" r:id="rId5"/>
    <p:sldId id="282" r:id="rId6"/>
    <p:sldId id="283" r:id="rId7"/>
    <p:sldId id="277" r:id="rId8"/>
    <p:sldId id="286" r:id="rId9"/>
    <p:sldId id="278" r:id="rId10"/>
    <p:sldId id="290" r:id="rId11"/>
    <p:sldId id="291" r:id="rId12"/>
    <p:sldId id="279" r:id="rId13"/>
    <p:sldId id="294" r:id="rId14"/>
    <p:sldId id="293" r:id="rId15"/>
    <p:sldId id="29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9479"/>
    <a:srgbClr val="353332"/>
    <a:srgbClr val="E2A52A"/>
    <a:srgbClr val="B3672E"/>
    <a:srgbClr val="F1F1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p:restoredTop sz="96366" autoAdjust="0"/>
  </p:normalViewPr>
  <p:slideViewPr>
    <p:cSldViewPr snapToGrid="0" snapToObjects="1">
      <p:cViewPr varScale="1">
        <p:scale>
          <a:sx n="114" d="100"/>
          <a:sy n="114" d="100"/>
        </p:scale>
        <p:origin x="438"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panose="02020700000000000000" pitchFamily="18" charset="-122"/>
              <a:ea typeface="思源宋体" panose="02020700000000000000" pitchFamily="18"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宋体" panose="02020700000000000000" pitchFamily="18" charset="-122"/>
              </a:rPr>
              <a:t>2021/5/14</a:t>
            </a:fld>
            <a:endParaRPr lang="zh-CN" altLang="en-US">
              <a:latin typeface="思源宋体" panose="02020700000000000000" pitchFamily="18"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panose="02020700000000000000" pitchFamily="18" charset="-122"/>
              <a:ea typeface="思源宋体" panose="02020700000000000000" pitchFamily="18"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宋体" panose="02020700000000000000" pitchFamily="18" charset="-122"/>
              </a:rPr>
              <a:t>‹#›</a:t>
            </a:fld>
            <a:endParaRPr lang="zh-CN" altLang="en-US">
              <a:latin typeface="思源宋体" panose="02020700000000000000" pitchFamily="18" charset="-122"/>
            </a:endParaRPr>
          </a:p>
        </p:txBody>
      </p:sp>
    </p:spTree>
    <p:extLst>
      <p:ext uri="{BB962C8B-B14F-4D97-AF65-F5344CB8AC3E}">
        <p14:creationId xmlns:p14="http://schemas.microsoft.com/office/powerpoint/2010/main" val="24752163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panose="02020700000000000000" pitchFamily="18" charset="-122"/>
                <a:ea typeface="思源宋体" panose="02020700000000000000" pitchFamily="18" charset="-122"/>
              </a:defRPr>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panose="02020700000000000000" pitchFamily="18" charset="-122"/>
                <a:ea typeface="思源宋体" panose="02020700000000000000" pitchFamily="18" charset="-122"/>
              </a:defRPr>
            </a:lvl1pPr>
          </a:lstStyle>
          <a:p>
            <a:fld id="{A7134490-0C2D-2B4F-96CD-FBAA30B37B68}" type="datetimeFigureOut">
              <a:rPr kumimoji="1" lang="zh-CN" altLang="en-US" smtClean="0"/>
              <a:t>2021/5/14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panose="02020700000000000000" pitchFamily="18" charset="-122"/>
                <a:ea typeface="思源宋体" panose="02020700000000000000" pitchFamily="18" charset="-122"/>
              </a:defRPr>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panose="02020700000000000000" pitchFamily="18" charset="-122"/>
                <a:ea typeface="思源宋体" panose="02020700000000000000" pitchFamily="18" charset="-122"/>
              </a:defRPr>
            </a:lvl1pPr>
          </a:lstStyle>
          <a:p>
            <a:fld id="{A14B3D49-67FE-2C44-9577-FA96E26F4114}" type="slidenum">
              <a:rPr kumimoji="1" lang="zh-CN" altLang="en-US" smtClean="0"/>
              <a:t>‹#›</a:t>
            </a:fld>
            <a:endParaRPr kumimoji="1" lang="zh-CN" altLang="en-US"/>
          </a:p>
        </p:txBody>
      </p:sp>
    </p:spTree>
    <p:extLst>
      <p:ext uri="{BB962C8B-B14F-4D97-AF65-F5344CB8AC3E}">
        <p14:creationId xmlns:p14="http://schemas.microsoft.com/office/powerpoint/2010/main" val="3237347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mn-cs"/>
      </a:defRPr>
    </a:lvl1pPr>
    <a:lvl2pPr marL="45720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mn-cs"/>
      </a:defRPr>
    </a:lvl2pPr>
    <a:lvl3pPr marL="91440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mn-cs"/>
      </a:defRPr>
    </a:lvl3pPr>
    <a:lvl4pPr marL="137160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mn-cs"/>
      </a:defRPr>
    </a:lvl4pPr>
    <a:lvl5pPr marL="182880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4B3D49-67FE-2C44-9577-FA96E26F4114}" type="slidenum">
              <a:rPr kumimoji="1" lang="zh-CN" altLang="en-US" smtClean="0"/>
              <a:t>14</a:t>
            </a:fld>
            <a:endParaRPr kumimoji="1" lang="zh-CN" altLang="en-US"/>
          </a:p>
        </p:txBody>
      </p:sp>
    </p:spTree>
    <p:extLst>
      <p:ext uri="{BB962C8B-B14F-4D97-AF65-F5344CB8AC3E}">
        <p14:creationId xmlns:p14="http://schemas.microsoft.com/office/powerpoint/2010/main" val="1924444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4B3D49-67FE-2C44-9577-FA96E26F4114}" type="slidenum">
              <a:rPr kumimoji="1" lang="zh-CN" altLang="en-US" smtClean="0"/>
              <a:t>15</a:t>
            </a:fld>
            <a:endParaRPr kumimoji="1" lang="zh-CN" altLang="en-US"/>
          </a:p>
        </p:txBody>
      </p:sp>
    </p:spTree>
    <p:extLst>
      <p:ext uri="{BB962C8B-B14F-4D97-AF65-F5344CB8AC3E}">
        <p14:creationId xmlns:p14="http://schemas.microsoft.com/office/powerpoint/2010/main" val="53235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977C241D-AC9F-D04C-B8E7-06824AAFC641}" type="datetimeFigureOut">
              <a:rPr kumimoji="1" lang="zh-CN" altLang="en-US" smtClean="0"/>
              <a:t>2021/5/14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16937E3-A2DC-3941-A06D-AD2FC383E8DC}"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77C241D-AC9F-D04C-B8E7-06824AAFC641}" type="datetimeFigureOut">
              <a:rPr kumimoji="1" lang="zh-CN" altLang="en-US" smtClean="0"/>
              <a:t>2021/5/14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16937E3-A2DC-3941-A06D-AD2FC383E8DC}"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77C241D-AC9F-D04C-B8E7-06824AAFC641}" type="datetimeFigureOut">
              <a:rPr kumimoji="1" lang="zh-CN" altLang="en-US" smtClean="0"/>
              <a:t>2021/5/14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16937E3-A2DC-3941-A06D-AD2FC383E8DC}"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77C241D-AC9F-D04C-B8E7-06824AAFC641}" type="datetimeFigureOut">
              <a:rPr kumimoji="1" lang="zh-CN" altLang="en-US" smtClean="0"/>
              <a:t>2021/5/14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16937E3-A2DC-3941-A06D-AD2FC383E8DC}"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977C241D-AC9F-D04C-B8E7-06824AAFC641}" type="datetimeFigureOut">
              <a:rPr kumimoji="1" lang="zh-CN" altLang="en-US" smtClean="0"/>
              <a:t>2021/5/14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16937E3-A2DC-3941-A06D-AD2FC383E8DC}"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977C241D-AC9F-D04C-B8E7-06824AAFC641}" type="datetimeFigureOut">
              <a:rPr kumimoji="1" lang="zh-CN" altLang="en-US" smtClean="0"/>
              <a:t>2021/5/14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16937E3-A2DC-3941-A06D-AD2FC383E8DC}"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977C241D-AC9F-D04C-B8E7-06824AAFC641}" type="datetimeFigureOut">
              <a:rPr kumimoji="1" lang="zh-CN" altLang="en-US" smtClean="0"/>
              <a:t>2021/5/14</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916937E3-A2DC-3941-A06D-AD2FC383E8DC}"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977C241D-AC9F-D04C-B8E7-06824AAFC641}" type="datetimeFigureOut">
              <a:rPr kumimoji="1" lang="zh-CN" altLang="en-US" smtClean="0"/>
              <a:t>2021/5/14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916937E3-A2DC-3941-A06D-AD2FC383E8DC}"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77C241D-AC9F-D04C-B8E7-06824AAFC641}" type="datetimeFigureOut">
              <a:rPr kumimoji="1" lang="zh-CN" altLang="en-US" smtClean="0"/>
              <a:t>2021/5/14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916937E3-A2DC-3941-A06D-AD2FC383E8DC}"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977C241D-AC9F-D04C-B8E7-06824AAFC641}" type="datetimeFigureOut">
              <a:rPr kumimoji="1" lang="zh-CN" altLang="en-US" smtClean="0"/>
              <a:t>2021/5/14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16937E3-A2DC-3941-A06D-AD2FC383E8DC}"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977C241D-AC9F-D04C-B8E7-06824AAFC641}" type="datetimeFigureOut">
              <a:rPr kumimoji="1" lang="zh-CN" altLang="en-US" smtClean="0"/>
              <a:t>2021/5/14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16937E3-A2DC-3941-A06D-AD2FC383E8DC}"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宋体" panose="02020700000000000000" pitchFamily="18" charset="-122"/>
                <a:ea typeface="思源宋体" panose="02020700000000000000" pitchFamily="18" charset="-122"/>
              </a:defRPr>
            </a:lvl1pPr>
          </a:lstStyle>
          <a:p>
            <a:fld id="{977C241D-AC9F-D04C-B8E7-06824AAFC641}" type="datetimeFigureOut">
              <a:rPr kumimoji="1" lang="zh-CN" altLang="en-US" smtClean="0"/>
              <a:t>2021/5/14</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宋体" panose="02020700000000000000" pitchFamily="18" charset="-122"/>
                <a:ea typeface="思源宋体" panose="02020700000000000000" pitchFamily="18" charset="-122"/>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宋体" panose="02020700000000000000" pitchFamily="18" charset="-122"/>
                <a:ea typeface="思源宋体" panose="02020700000000000000" pitchFamily="18" charset="-122"/>
              </a:defRPr>
            </a:lvl1pPr>
          </a:lstStyle>
          <a:p>
            <a:fld id="{916937E3-A2DC-3941-A06D-AD2FC383E8DC}"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思源宋体" panose="02020700000000000000" pitchFamily="18" charset="-122"/>
          <a:ea typeface="思源宋体" panose="02020700000000000000"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思源宋体" panose="02020700000000000000" pitchFamily="18" charset="-122"/>
          <a:ea typeface="思源宋体" panose="02020700000000000000" pitchFamily="18" charset="-122"/>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思源宋体" panose="02020700000000000000" pitchFamily="18" charset="-122"/>
          <a:ea typeface="思源宋体" panose="02020700000000000000" pitchFamily="18" charset="-122"/>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思源宋体" panose="02020700000000000000" pitchFamily="18" charset="-122"/>
          <a:ea typeface="思源宋体" panose="02020700000000000000" pitchFamily="18" charset="-122"/>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思源宋体" panose="02020700000000000000" pitchFamily="18" charset="-122"/>
          <a:ea typeface="思源宋体" panose="02020700000000000000" pitchFamily="18" charset="-122"/>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思源宋体" panose="02020700000000000000" pitchFamily="18" charset="-122"/>
          <a:ea typeface="思源宋体" panose="02020700000000000000" pitchFamily="18"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39" y="863816"/>
            <a:ext cx="9030032" cy="5994184"/>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92538" cy="312131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951203"/>
            <a:ext cx="2344024" cy="1906797"/>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9988" y="3794372"/>
            <a:ext cx="1172012" cy="2313661"/>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1505" y="0"/>
            <a:ext cx="710495" cy="1858217"/>
          </a:xfrm>
          <a:prstGeom prst="rect">
            <a:avLst/>
          </a:prstGeom>
        </p:spPr>
      </p:pic>
      <p:grpSp>
        <p:nvGrpSpPr>
          <p:cNvPr id="3" name="组合 2"/>
          <p:cNvGrpSpPr/>
          <p:nvPr/>
        </p:nvGrpSpPr>
        <p:grpSpPr>
          <a:xfrm>
            <a:off x="1348105" y="963930"/>
            <a:ext cx="9495155" cy="4930140"/>
            <a:chOff x="671" y="1077"/>
            <a:chExt cx="17888" cy="8646"/>
          </a:xfrm>
        </p:grpSpPr>
        <p:sp>
          <p:nvSpPr>
            <p:cNvPr id="17" name="矩形 16"/>
            <p:cNvSpPr/>
            <p:nvPr/>
          </p:nvSpPr>
          <p:spPr>
            <a:xfrm>
              <a:off x="671" y="1077"/>
              <a:ext cx="17888" cy="8646"/>
            </a:xfrm>
            <a:prstGeom prst="rect">
              <a:avLst/>
            </a:prstGeom>
            <a:solidFill>
              <a:schemeClr val="bg1">
                <a:alpha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341" y="1589"/>
              <a:ext cx="16515" cy="7621"/>
            </a:xfrm>
            <a:prstGeom prst="rect">
              <a:avLst/>
            </a:prstGeom>
            <a:solidFill>
              <a:schemeClr val="bg1">
                <a:alpha val="96000"/>
              </a:schemeClr>
            </a:soli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grpSp>
      <p:sp>
        <p:nvSpPr>
          <p:cNvPr id="24" name="矩形 23"/>
          <p:cNvSpPr/>
          <p:nvPr/>
        </p:nvSpPr>
        <p:spPr>
          <a:xfrm>
            <a:off x="3238500" y="3247390"/>
            <a:ext cx="57150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57" name="文本框 13"/>
          <p:cNvSpPr txBox="1"/>
          <p:nvPr userDrawn="1"/>
        </p:nvSpPr>
        <p:spPr>
          <a:xfrm>
            <a:off x="2042160" y="2768600"/>
            <a:ext cx="8107045" cy="922020"/>
          </a:xfrm>
          <a:prstGeom prst="rect">
            <a:avLst/>
          </a:prstGeom>
          <a:noFill/>
          <a:ln w="9525">
            <a:noFill/>
          </a:ln>
        </p:spPr>
        <p:txBody>
          <a:bodyPr wrap="square" anchor="t">
            <a:spAutoFit/>
          </a:bodyPr>
          <a:lstStyle/>
          <a:p>
            <a:pPr algn="dist"/>
            <a:r>
              <a:rPr lang="zh-CN" altLang="en-US" sz="5400" dirty="0">
                <a:solidFill>
                  <a:schemeClr val="tx1">
                    <a:lumMod val="65000"/>
                    <a:lumOff val="35000"/>
                  </a:schemeClr>
                </a:solidFill>
                <a:cs typeface="+mn-ea"/>
                <a:sym typeface="+mn-lt"/>
              </a:rPr>
              <a:t>高考情报局</a:t>
            </a:r>
            <a:endParaRPr lang="zh-CN" sz="5400" dirty="0">
              <a:solidFill>
                <a:schemeClr val="tx1">
                  <a:lumMod val="65000"/>
                  <a:lumOff val="35000"/>
                </a:schemeClr>
              </a:solidFill>
              <a:cs typeface="+mn-ea"/>
              <a:sym typeface="+mn-lt"/>
            </a:endParaRPr>
          </a:p>
        </p:txBody>
      </p:sp>
      <p:sp>
        <p:nvSpPr>
          <p:cNvPr id="22" name="TextBox 32"/>
          <p:cNvSpPr txBox="1"/>
          <p:nvPr userDrawn="1"/>
        </p:nvSpPr>
        <p:spPr>
          <a:xfrm>
            <a:off x="2789555" y="3837940"/>
            <a:ext cx="6835708" cy="523220"/>
          </a:xfrm>
          <a:prstGeom prst="rect">
            <a:avLst/>
          </a:prstGeom>
          <a:noFill/>
        </p:spPr>
        <p:txBody>
          <a:bodyPr wrap="square" rtlCol="0">
            <a:spAutoFit/>
          </a:bodyPr>
          <a:lstStyle/>
          <a:p>
            <a:pPr algn="dist" eaLnBrk="1" hangingPunct="1">
              <a:buFont typeface="Arial" panose="020B0604020202020204" pitchFamily="34" charset="0"/>
              <a:buNone/>
            </a:pPr>
            <a:r>
              <a:rPr lang="en-US" altLang="zh-CN" sz="2800" dirty="0">
                <a:solidFill>
                  <a:schemeClr val="tx1">
                    <a:lumMod val="65000"/>
                    <a:lumOff val="35000"/>
                  </a:schemeClr>
                </a:solidFill>
                <a:cs typeface="+mn-ea"/>
                <a:sym typeface="+mn-lt"/>
              </a:rPr>
              <a:t>--</a:t>
            </a:r>
            <a:r>
              <a:rPr lang="zh-CN" altLang="en-US" sz="2800" dirty="0">
                <a:solidFill>
                  <a:schemeClr val="tx1">
                    <a:lumMod val="65000"/>
                    <a:lumOff val="35000"/>
                  </a:schemeClr>
                </a:solidFill>
                <a:cs typeface="+mn-ea"/>
                <a:sym typeface="+mn-lt"/>
              </a:rPr>
              <a:t>基于</a:t>
            </a:r>
            <a:r>
              <a:rPr lang="en-US" altLang="zh-CN" sz="2800" dirty="0" err="1">
                <a:solidFill>
                  <a:schemeClr val="tx1">
                    <a:lumMod val="65000"/>
                    <a:lumOff val="35000"/>
                  </a:schemeClr>
                </a:solidFill>
                <a:cs typeface="+mn-ea"/>
                <a:sym typeface="+mn-lt"/>
              </a:rPr>
              <a:t>Echarts</a:t>
            </a:r>
            <a:r>
              <a:rPr lang="zh-CN" altLang="en-US" sz="2800" dirty="0">
                <a:solidFill>
                  <a:schemeClr val="tx1">
                    <a:lumMod val="65000"/>
                    <a:lumOff val="35000"/>
                  </a:schemeClr>
                </a:solidFill>
                <a:cs typeface="+mn-ea"/>
                <a:sym typeface="+mn-lt"/>
              </a:rPr>
              <a:t>和</a:t>
            </a:r>
            <a:r>
              <a:rPr lang="en-US" altLang="zh-CN" sz="2800" dirty="0">
                <a:solidFill>
                  <a:schemeClr val="tx1">
                    <a:lumMod val="65000"/>
                    <a:lumOff val="35000"/>
                  </a:schemeClr>
                </a:solidFill>
                <a:cs typeface="+mn-ea"/>
                <a:sym typeface="+mn-lt"/>
              </a:rPr>
              <a:t>SQLite</a:t>
            </a:r>
            <a:r>
              <a:rPr lang="zh-CN" altLang="en-US" sz="2800" dirty="0">
                <a:solidFill>
                  <a:schemeClr val="tx1">
                    <a:lumMod val="65000"/>
                    <a:lumOff val="35000"/>
                  </a:schemeClr>
                </a:solidFill>
                <a:cs typeface="+mn-ea"/>
                <a:sym typeface="+mn-lt"/>
              </a:rPr>
              <a:t>的数据可视化平台</a:t>
            </a:r>
            <a:endParaRPr lang="en-US" altLang="zh-CN" sz="2800" dirty="0">
              <a:solidFill>
                <a:schemeClr val="tx1">
                  <a:lumMod val="65000"/>
                  <a:lumOff val="35000"/>
                </a:schemeClr>
              </a:solidFill>
              <a:cs typeface="+mn-ea"/>
              <a:sym typeface="+mn-lt"/>
            </a:endParaRPr>
          </a:p>
        </p:txBody>
      </p:sp>
      <p:sp>
        <p:nvSpPr>
          <p:cNvPr id="9" name="文本框 8"/>
          <p:cNvSpPr txBox="1"/>
          <p:nvPr/>
        </p:nvSpPr>
        <p:spPr>
          <a:xfrm>
            <a:off x="5323840" y="4575175"/>
            <a:ext cx="2344024" cy="276999"/>
          </a:xfrm>
          <a:prstGeom prst="rect">
            <a:avLst/>
          </a:prstGeom>
          <a:noFill/>
        </p:spPr>
        <p:txBody>
          <a:bodyPr wrap="square" rtlCol="0">
            <a:spAutoFit/>
          </a:bodyPr>
          <a:lstStyle/>
          <a:p>
            <a:r>
              <a:rPr lang="zh-CN" altLang="en-US" sz="1200" dirty="0">
                <a:solidFill>
                  <a:srgbClr val="9A9479"/>
                </a:solidFill>
              </a:rPr>
              <a:t>汇报人：唐艺航 龙俊锋 陈葳亘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57"/>
                                        </p:tgtEl>
                                        <p:attrNameLst>
                                          <p:attrName>style.visibility</p:attrName>
                                        </p:attrNameLst>
                                      </p:cBhvr>
                                      <p:to>
                                        <p:strVal val="visible"/>
                                      </p:to>
                                    </p:set>
                                    <p:animEffect transition="in" filter="fade">
                                      <p:cBhvr>
                                        <p:cTn id="7" dur="1000"/>
                                        <p:tgtEl>
                                          <p:spTgt spid="2057"/>
                                        </p:tgtEl>
                                      </p:cBhvr>
                                    </p:animEffect>
                                    <p:anim calcmode="lin" valueType="num">
                                      <p:cBhvr>
                                        <p:cTn id="8" dur="1000" fill="hold"/>
                                        <p:tgtEl>
                                          <p:spTgt spid="2057"/>
                                        </p:tgtEl>
                                        <p:attrNameLst>
                                          <p:attrName>ppt_x</p:attrName>
                                        </p:attrNameLst>
                                      </p:cBhvr>
                                      <p:tavLst>
                                        <p:tav tm="0">
                                          <p:val>
                                            <p:strVal val="#ppt_x"/>
                                          </p:val>
                                        </p:tav>
                                        <p:tav tm="100000">
                                          <p:val>
                                            <p:strVal val="#ppt_x"/>
                                          </p:val>
                                        </p:tav>
                                      </p:tavLst>
                                    </p:anim>
                                    <p:anim calcmode="lin" valueType="num">
                                      <p:cBhvr>
                                        <p:cTn id="9" dur="1000" fill="hold"/>
                                        <p:tgtEl>
                                          <p:spTgt spid="205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7"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499624"/>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高校分布信息页</a:t>
            </a:r>
            <a:endParaRPr kumimoji="1" lang="zh-CN" altLang="en-US" sz="2000" dirty="0">
              <a:solidFill>
                <a:schemeClr val="tx1">
                  <a:lumMod val="75000"/>
                  <a:lumOff val="25000"/>
                </a:schemeClr>
              </a:solidFill>
              <a:cs typeface="+mn-ea"/>
              <a:sym typeface="+mn-lt"/>
            </a:endParaRPr>
          </a:p>
        </p:txBody>
      </p:sp>
      <p:pic>
        <p:nvPicPr>
          <p:cNvPr id="5" name="图片 4">
            <a:extLst>
              <a:ext uri="{FF2B5EF4-FFF2-40B4-BE49-F238E27FC236}">
                <a16:creationId xmlns:a16="http://schemas.microsoft.com/office/drawing/2014/main" id="{62422D0C-C252-42D6-9F34-6D6812634560}"/>
              </a:ext>
            </a:extLst>
          </p:cNvPr>
          <p:cNvPicPr>
            <a:picLocks noChangeAspect="1"/>
          </p:cNvPicPr>
          <p:nvPr/>
        </p:nvPicPr>
        <p:blipFill>
          <a:blip r:embed="rId2"/>
          <a:stretch>
            <a:fillRect/>
          </a:stretch>
        </p:blipFill>
        <p:spPr>
          <a:xfrm>
            <a:off x="625642" y="990600"/>
            <a:ext cx="8309810" cy="4876800"/>
          </a:xfrm>
          <a:prstGeom prst="rect">
            <a:avLst/>
          </a:prstGeom>
        </p:spPr>
      </p:pic>
      <p:sp>
        <p:nvSpPr>
          <p:cNvPr id="19" name="文本框 18">
            <a:extLst>
              <a:ext uri="{FF2B5EF4-FFF2-40B4-BE49-F238E27FC236}">
                <a16:creationId xmlns:a16="http://schemas.microsoft.com/office/drawing/2014/main" id="{A24F19B4-DC91-431F-A560-14670E5301E2}"/>
              </a:ext>
            </a:extLst>
          </p:cNvPr>
          <p:cNvSpPr txBox="1"/>
          <p:nvPr/>
        </p:nvSpPr>
        <p:spPr>
          <a:xfrm>
            <a:off x="4728885" y="142743"/>
            <a:ext cx="6096000" cy="830997"/>
          </a:xfrm>
          <a:prstGeom prst="rect">
            <a:avLst/>
          </a:prstGeom>
          <a:noFill/>
        </p:spPr>
        <p:txBody>
          <a:bodyPr wrap="square">
            <a:spAutoFit/>
          </a:bodyPr>
          <a:lstStyle/>
          <a:p>
            <a:r>
              <a:rPr lang="zh-CN" altLang="en-US" sz="2400" dirty="0"/>
              <a:t>点击地图图标</a:t>
            </a:r>
          </a:p>
          <a:p>
            <a:r>
              <a:rPr lang="zh-CN" altLang="en-US" sz="2400" dirty="0"/>
              <a:t>查看每个省份查看高校分类</a:t>
            </a:r>
          </a:p>
        </p:txBody>
      </p:sp>
      <p:pic>
        <p:nvPicPr>
          <p:cNvPr id="9" name="图片 8">
            <a:extLst>
              <a:ext uri="{FF2B5EF4-FFF2-40B4-BE49-F238E27FC236}">
                <a16:creationId xmlns:a16="http://schemas.microsoft.com/office/drawing/2014/main" id="{DCFDA3CC-698D-400F-A0B0-034E68BBF625}"/>
              </a:ext>
            </a:extLst>
          </p:cNvPr>
          <p:cNvPicPr>
            <a:picLocks noChangeAspect="1"/>
          </p:cNvPicPr>
          <p:nvPr/>
        </p:nvPicPr>
        <p:blipFill>
          <a:blip r:embed="rId3"/>
          <a:stretch>
            <a:fillRect/>
          </a:stretch>
        </p:blipFill>
        <p:spPr>
          <a:xfrm>
            <a:off x="5563070" y="969051"/>
            <a:ext cx="231668" cy="1639966"/>
          </a:xfrm>
          <a:prstGeom prst="rect">
            <a:avLst/>
          </a:prstGeom>
        </p:spPr>
      </p:pic>
      <p:sp>
        <p:nvSpPr>
          <p:cNvPr id="23" name="文本框 22">
            <a:extLst>
              <a:ext uri="{FF2B5EF4-FFF2-40B4-BE49-F238E27FC236}">
                <a16:creationId xmlns:a16="http://schemas.microsoft.com/office/drawing/2014/main" id="{EE32BCFC-95A4-4A9E-8CFF-E7A2C102059A}"/>
              </a:ext>
            </a:extLst>
          </p:cNvPr>
          <p:cNvSpPr txBox="1"/>
          <p:nvPr/>
        </p:nvSpPr>
        <p:spPr>
          <a:xfrm>
            <a:off x="1478915" y="6293515"/>
            <a:ext cx="6096000" cy="461665"/>
          </a:xfrm>
          <a:prstGeom prst="rect">
            <a:avLst/>
          </a:prstGeom>
          <a:noFill/>
        </p:spPr>
        <p:txBody>
          <a:bodyPr wrap="square">
            <a:spAutoFit/>
          </a:bodyPr>
          <a:lstStyle/>
          <a:p>
            <a:r>
              <a:rPr lang="zh-CN" altLang="en-US" sz="2400" dirty="0"/>
              <a:t>进入高校详情信息页 </a:t>
            </a:r>
          </a:p>
        </p:txBody>
      </p:sp>
      <p:pic>
        <p:nvPicPr>
          <p:cNvPr id="25" name="图片 24">
            <a:extLst>
              <a:ext uri="{FF2B5EF4-FFF2-40B4-BE49-F238E27FC236}">
                <a16:creationId xmlns:a16="http://schemas.microsoft.com/office/drawing/2014/main" id="{5150153D-99FF-4256-9005-0C9CF7857510}"/>
              </a:ext>
            </a:extLst>
          </p:cNvPr>
          <p:cNvPicPr>
            <a:picLocks noChangeAspect="1"/>
          </p:cNvPicPr>
          <p:nvPr/>
        </p:nvPicPr>
        <p:blipFill>
          <a:blip r:embed="rId3"/>
          <a:stretch>
            <a:fillRect/>
          </a:stretch>
        </p:blipFill>
        <p:spPr>
          <a:xfrm rot="5780948" flipH="1">
            <a:off x="8439571" y="2857303"/>
            <a:ext cx="215643" cy="1526529"/>
          </a:xfrm>
          <a:prstGeom prst="rect">
            <a:avLst/>
          </a:prstGeom>
        </p:spPr>
      </p:pic>
      <p:pic>
        <p:nvPicPr>
          <p:cNvPr id="26" name="图片 25">
            <a:extLst>
              <a:ext uri="{FF2B5EF4-FFF2-40B4-BE49-F238E27FC236}">
                <a16:creationId xmlns:a16="http://schemas.microsoft.com/office/drawing/2014/main" id="{6DBEE7FA-45F1-49CD-9520-B67899659911}"/>
              </a:ext>
            </a:extLst>
          </p:cNvPr>
          <p:cNvPicPr>
            <a:picLocks noChangeAspect="1"/>
          </p:cNvPicPr>
          <p:nvPr/>
        </p:nvPicPr>
        <p:blipFill>
          <a:blip r:embed="rId3"/>
          <a:stretch>
            <a:fillRect/>
          </a:stretch>
        </p:blipFill>
        <p:spPr>
          <a:xfrm rot="7105332">
            <a:off x="2166576" y="5546632"/>
            <a:ext cx="133219" cy="943052"/>
          </a:xfrm>
          <a:prstGeom prst="rect">
            <a:avLst/>
          </a:prstGeom>
        </p:spPr>
      </p:pic>
      <p:sp>
        <p:nvSpPr>
          <p:cNvPr id="27" name="文本框 26">
            <a:extLst>
              <a:ext uri="{FF2B5EF4-FFF2-40B4-BE49-F238E27FC236}">
                <a16:creationId xmlns:a16="http://schemas.microsoft.com/office/drawing/2014/main" id="{1C1FBC69-08E0-4333-8F48-B9EB7F034BAD}"/>
              </a:ext>
            </a:extLst>
          </p:cNvPr>
          <p:cNvSpPr txBox="1"/>
          <p:nvPr/>
        </p:nvSpPr>
        <p:spPr>
          <a:xfrm>
            <a:off x="9304418" y="2609017"/>
            <a:ext cx="2855496" cy="1569660"/>
          </a:xfrm>
          <a:prstGeom prst="rect">
            <a:avLst/>
          </a:prstGeom>
          <a:noFill/>
        </p:spPr>
        <p:txBody>
          <a:bodyPr wrap="square">
            <a:spAutoFit/>
          </a:bodyPr>
          <a:lstStyle/>
          <a:p>
            <a:r>
              <a:rPr lang="zh-CN" altLang="en-US" sz="2400" dirty="0"/>
              <a:t>如果不知道每个省份地图图标长啥样还可以点击右边的柱形图跳转哦</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A4CFF9A-9E53-4548-9BBC-BDED5C9BE412}"/>
              </a:ext>
            </a:extLst>
          </p:cNvPr>
          <p:cNvPicPr>
            <a:picLocks noChangeAspect="1"/>
          </p:cNvPicPr>
          <p:nvPr/>
        </p:nvPicPr>
        <p:blipFill>
          <a:blip r:embed="rId2"/>
          <a:stretch>
            <a:fillRect/>
          </a:stretch>
        </p:blipFill>
        <p:spPr>
          <a:xfrm>
            <a:off x="2022561" y="1558717"/>
            <a:ext cx="8044236" cy="4842725"/>
          </a:xfrm>
          <a:prstGeom prst="rect">
            <a:avLst/>
          </a:prstGeom>
        </p:spPr>
      </p:pic>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499624"/>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高校详情信息页</a:t>
            </a:r>
            <a:endParaRPr kumimoji="1" lang="zh-CN" altLang="en-US" sz="2000" dirty="0">
              <a:solidFill>
                <a:schemeClr val="tx1">
                  <a:lumMod val="75000"/>
                  <a:lumOff val="25000"/>
                </a:schemeClr>
              </a:solidFill>
              <a:cs typeface="+mn-ea"/>
              <a:sym typeface="+mn-lt"/>
            </a:endParaRPr>
          </a:p>
        </p:txBody>
      </p:sp>
      <p:sp>
        <p:nvSpPr>
          <p:cNvPr id="30" name="文本框 29">
            <a:extLst>
              <a:ext uri="{FF2B5EF4-FFF2-40B4-BE49-F238E27FC236}">
                <a16:creationId xmlns:a16="http://schemas.microsoft.com/office/drawing/2014/main" id="{1962D21D-80FC-4621-B828-12EBCD78677A}"/>
              </a:ext>
            </a:extLst>
          </p:cNvPr>
          <p:cNvSpPr txBox="1"/>
          <p:nvPr/>
        </p:nvSpPr>
        <p:spPr>
          <a:xfrm rot="10800000" flipV="1">
            <a:off x="2375499" y="924217"/>
            <a:ext cx="3720501" cy="430887"/>
          </a:xfrm>
          <a:prstGeom prst="rect">
            <a:avLst/>
          </a:prstGeom>
          <a:noFill/>
        </p:spPr>
        <p:txBody>
          <a:bodyPr wrap="square">
            <a:spAutoFit/>
          </a:bodyPr>
          <a:lstStyle/>
          <a:p>
            <a:r>
              <a:rPr lang="zh-CN" altLang="en-US" sz="2200" dirty="0"/>
              <a:t>查看该省文理科报考人数</a:t>
            </a:r>
          </a:p>
        </p:txBody>
      </p:sp>
      <p:sp>
        <p:nvSpPr>
          <p:cNvPr id="31" name="文本框 30">
            <a:extLst>
              <a:ext uri="{FF2B5EF4-FFF2-40B4-BE49-F238E27FC236}">
                <a16:creationId xmlns:a16="http://schemas.microsoft.com/office/drawing/2014/main" id="{B1E13D59-50B1-44CB-BB67-1089EBF7686D}"/>
              </a:ext>
            </a:extLst>
          </p:cNvPr>
          <p:cNvSpPr txBox="1"/>
          <p:nvPr/>
        </p:nvSpPr>
        <p:spPr>
          <a:xfrm rot="10800000" flipV="1">
            <a:off x="6769769" y="944061"/>
            <a:ext cx="3309317" cy="461665"/>
          </a:xfrm>
          <a:prstGeom prst="rect">
            <a:avLst/>
          </a:prstGeom>
          <a:noFill/>
        </p:spPr>
        <p:txBody>
          <a:bodyPr wrap="square">
            <a:spAutoFit/>
          </a:bodyPr>
          <a:lstStyle/>
          <a:p>
            <a:r>
              <a:rPr lang="zh-CN" altLang="en-US" sz="2400" dirty="0"/>
              <a:t>查看该学校的相关信息</a:t>
            </a:r>
          </a:p>
        </p:txBody>
      </p:sp>
      <p:sp>
        <p:nvSpPr>
          <p:cNvPr id="32" name="文本框 31">
            <a:extLst>
              <a:ext uri="{FF2B5EF4-FFF2-40B4-BE49-F238E27FC236}">
                <a16:creationId xmlns:a16="http://schemas.microsoft.com/office/drawing/2014/main" id="{CE4FDD07-2432-41D4-9750-D4AC571A2CAF}"/>
              </a:ext>
            </a:extLst>
          </p:cNvPr>
          <p:cNvSpPr txBox="1"/>
          <p:nvPr/>
        </p:nvSpPr>
        <p:spPr>
          <a:xfrm>
            <a:off x="99187" y="1716950"/>
            <a:ext cx="1803701" cy="769441"/>
          </a:xfrm>
          <a:prstGeom prst="rect">
            <a:avLst/>
          </a:prstGeom>
          <a:noFill/>
        </p:spPr>
        <p:txBody>
          <a:bodyPr wrap="square">
            <a:spAutoFit/>
          </a:bodyPr>
          <a:lstStyle/>
          <a:p>
            <a:r>
              <a:rPr lang="zh-CN" altLang="en-US" sz="2200" dirty="0"/>
              <a:t>点击按钮</a:t>
            </a:r>
          </a:p>
          <a:p>
            <a:r>
              <a:rPr lang="zh-CN" altLang="en-US" sz="2200" dirty="0"/>
              <a:t>可切换学校</a:t>
            </a:r>
          </a:p>
        </p:txBody>
      </p:sp>
      <p:sp>
        <p:nvSpPr>
          <p:cNvPr id="33" name="文本框 32">
            <a:extLst>
              <a:ext uri="{FF2B5EF4-FFF2-40B4-BE49-F238E27FC236}">
                <a16:creationId xmlns:a16="http://schemas.microsoft.com/office/drawing/2014/main" id="{DEADE703-3B5E-4183-BB5B-1131ED9F8843}"/>
              </a:ext>
            </a:extLst>
          </p:cNvPr>
          <p:cNvSpPr txBox="1"/>
          <p:nvPr/>
        </p:nvSpPr>
        <p:spPr>
          <a:xfrm>
            <a:off x="43483" y="2873281"/>
            <a:ext cx="2069431" cy="2123658"/>
          </a:xfrm>
          <a:prstGeom prst="rect">
            <a:avLst/>
          </a:prstGeom>
          <a:noFill/>
        </p:spPr>
        <p:txBody>
          <a:bodyPr wrap="square">
            <a:spAutoFit/>
          </a:bodyPr>
          <a:lstStyle/>
          <a:p>
            <a:r>
              <a:rPr lang="zh-CN" altLang="en-US" sz="2200" dirty="0"/>
              <a:t>折线图直观显示近几年文理科收分排名进行横向比较，</a:t>
            </a:r>
          </a:p>
          <a:p>
            <a:r>
              <a:rPr lang="zh-CN" altLang="en-US" sz="2200" dirty="0"/>
              <a:t>有更直观的比较体验</a:t>
            </a:r>
          </a:p>
        </p:txBody>
      </p:sp>
      <p:sp>
        <p:nvSpPr>
          <p:cNvPr id="35" name="文本框 34">
            <a:extLst>
              <a:ext uri="{FF2B5EF4-FFF2-40B4-BE49-F238E27FC236}">
                <a16:creationId xmlns:a16="http://schemas.microsoft.com/office/drawing/2014/main" id="{AA0FC7A7-ED96-435A-9061-5A45DBB3BA91}"/>
              </a:ext>
            </a:extLst>
          </p:cNvPr>
          <p:cNvSpPr txBox="1"/>
          <p:nvPr/>
        </p:nvSpPr>
        <p:spPr>
          <a:xfrm rot="10800000" flipV="1">
            <a:off x="135790" y="5923110"/>
            <a:ext cx="2069432" cy="769441"/>
          </a:xfrm>
          <a:prstGeom prst="rect">
            <a:avLst/>
          </a:prstGeom>
          <a:noFill/>
        </p:spPr>
        <p:txBody>
          <a:bodyPr wrap="square">
            <a:spAutoFit/>
          </a:bodyPr>
          <a:lstStyle/>
          <a:p>
            <a:r>
              <a:rPr lang="zh-CN" altLang="en-US" sz="2200" dirty="0"/>
              <a:t>返回高校分布信息页</a:t>
            </a:r>
          </a:p>
        </p:txBody>
      </p:sp>
      <p:sp>
        <p:nvSpPr>
          <p:cNvPr id="37" name="文本框 36">
            <a:extLst>
              <a:ext uri="{FF2B5EF4-FFF2-40B4-BE49-F238E27FC236}">
                <a16:creationId xmlns:a16="http://schemas.microsoft.com/office/drawing/2014/main" id="{F451438B-4597-4AC7-8E07-796012C725AD}"/>
              </a:ext>
            </a:extLst>
          </p:cNvPr>
          <p:cNvSpPr txBox="1"/>
          <p:nvPr/>
        </p:nvSpPr>
        <p:spPr>
          <a:xfrm>
            <a:off x="10157150" y="4558775"/>
            <a:ext cx="1969168" cy="1107996"/>
          </a:xfrm>
          <a:prstGeom prst="rect">
            <a:avLst/>
          </a:prstGeom>
          <a:noFill/>
        </p:spPr>
        <p:txBody>
          <a:bodyPr wrap="square">
            <a:spAutoFit/>
          </a:bodyPr>
          <a:lstStyle/>
          <a:p>
            <a:r>
              <a:rPr lang="zh-CN" altLang="en-US" sz="2200" dirty="0"/>
              <a:t>饼形图直观显示该学校热门专业</a:t>
            </a:r>
          </a:p>
        </p:txBody>
      </p:sp>
      <p:pic>
        <p:nvPicPr>
          <p:cNvPr id="38" name="图片 37">
            <a:extLst>
              <a:ext uri="{FF2B5EF4-FFF2-40B4-BE49-F238E27FC236}">
                <a16:creationId xmlns:a16="http://schemas.microsoft.com/office/drawing/2014/main" id="{688AD2AF-9C1D-49EC-9E6B-4D832A2C32DF}"/>
              </a:ext>
            </a:extLst>
          </p:cNvPr>
          <p:cNvPicPr>
            <a:picLocks noChangeAspect="1"/>
          </p:cNvPicPr>
          <p:nvPr/>
        </p:nvPicPr>
        <p:blipFill>
          <a:blip r:embed="rId3"/>
          <a:stretch>
            <a:fillRect/>
          </a:stretch>
        </p:blipFill>
        <p:spPr>
          <a:xfrm>
            <a:off x="4039236" y="1498986"/>
            <a:ext cx="256281" cy="1048961"/>
          </a:xfrm>
          <a:prstGeom prst="rect">
            <a:avLst/>
          </a:prstGeom>
        </p:spPr>
      </p:pic>
      <p:pic>
        <p:nvPicPr>
          <p:cNvPr id="39" name="图片 38">
            <a:extLst>
              <a:ext uri="{FF2B5EF4-FFF2-40B4-BE49-F238E27FC236}">
                <a16:creationId xmlns:a16="http://schemas.microsoft.com/office/drawing/2014/main" id="{F0786FF5-2285-4338-89BC-C49394BE7E97}"/>
              </a:ext>
            </a:extLst>
          </p:cNvPr>
          <p:cNvPicPr>
            <a:picLocks noChangeAspect="1"/>
          </p:cNvPicPr>
          <p:nvPr/>
        </p:nvPicPr>
        <p:blipFill>
          <a:blip r:embed="rId4"/>
          <a:stretch>
            <a:fillRect/>
          </a:stretch>
        </p:blipFill>
        <p:spPr>
          <a:xfrm>
            <a:off x="7874286" y="1428787"/>
            <a:ext cx="495853" cy="991706"/>
          </a:xfrm>
          <a:prstGeom prst="rect">
            <a:avLst/>
          </a:prstGeom>
        </p:spPr>
      </p:pic>
      <p:pic>
        <p:nvPicPr>
          <p:cNvPr id="41" name="图片 40">
            <a:extLst>
              <a:ext uri="{FF2B5EF4-FFF2-40B4-BE49-F238E27FC236}">
                <a16:creationId xmlns:a16="http://schemas.microsoft.com/office/drawing/2014/main" id="{3B2E3358-3CF5-4A2C-BCC7-9BFADA861659}"/>
              </a:ext>
            </a:extLst>
          </p:cNvPr>
          <p:cNvPicPr>
            <a:picLocks noChangeAspect="1"/>
          </p:cNvPicPr>
          <p:nvPr/>
        </p:nvPicPr>
        <p:blipFill>
          <a:blip r:embed="rId5"/>
          <a:stretch>
            <a:fillRect/>
          </a:stretch>
        </p:blipFill>
        <p:spPr>
          <a:xfrm>
            <a:off x="9443856" y="4881105"/>
            <a:ext cx="713294" cy="231668"/>
          </a:xfrm>
          <a:prstGeom prst="rect">
            <a:avLst/>
          </a:prstGeom>
        </p:spPr>
      </p:pic>
      <p:pic>
        <p:nvPicPr>
          <p:cNvPr id="42" name="图片 41">
            <a:extLst>
              <a:ext uri="{FF2B5EF4-FFF2-40B4-BE49-F238E27FC236}">
                <a16:creationId xmlns:a16="http://schemas.microsoft.com/office/drawing/2014/main" id="{4DD773AB-1A6D-4A88-ABA2-FCE454B6F405}"/>
              </a:ext>
            </a:extLst>
          </p:cNvPr>
          <p:cNvPicPr>
            <a:picLocks noChangeAspect="1"/>
          </p:cNvPicPr>
          <p:nvPr/>
        </p:nvPicPr>
        <p:blipFill>
          <a:blip r:embed="rId6"/>
          <a:stretch>
            <a:fillRect/>
          </a:stretch>
        </p:blipFill>
        <p:spPr>
          <a:xfrm>
            <a:off x="1939491" y="4527516"/>
            <a:ext cx="1648149" cy="473977"/>
          </a:xfrm>
          <a:prstGeom prst="rect">
            <a:avLst/>
          </a:prstGeom>
        </p:spPr>
      </p:pic>
      <p:pic>
        <p:nvPicPr>
          <p:cNvPr id="43" name="图片 42">
            <a:extLst>
              <a:ext uri="{FF2B5EF4-FFF2-40B4-BE49-F238E27FC236}">
                <a16:creationId xmlns:a16="http://schemas.microsoft.com/office/drawing/2014/main" id="{D2D5E055-2E17-4508-8C5B-A9B974BA13E6}"/>
              </a:ext>
            </a:extLst>
          </p:cNvPr>
          <p:cNvPicPr>
            <a:picLocks noChangeAspect="1"/>
          </p:cNvPicPr>
          <p:nvPr/>
        </p:nvPicPr>
        <p:blipFill>
          <a:blip r:embed="rId7"/>
          <a:stretch>
            <a:fillRect/>
          </a:stretch>
        </p:blipFill>
        <p:spPr>
          <a:xfrm>
            <a:off x="2022561" y="6049898"/>
            <a:ext cx="2366005" cy="296656"/>
          </a:xfrm>
          <a:prstGeom prst="rect">
            <a:avLst/>
          </a:prstGeom>
        </p:spPr>
      </p:pic>
      <p:pic>
        <p:nvPicPr>
          <p:cNvPr id="44" name="图片 43">
            <a:extLst>
              <a:ext uri="{FF2B5EF4-FFF2-40B4-BE49-F238E27FC236}">
                <a16:creationId xmlns:a16="http://schemas.microsoft.com/office/drawing/2014/main" id="{3A210154-671B-4DDF-86B1-3EED4D9B89CD}"/>
              </a:ext>
            </a:extLst>
          </p:cNvPr>
          <p:cNvPicPr>
            <a:picLocks noChangeAspect="1"/>
          </p:cNvPicPr>
          <p:nvPr/>
        </p:nvPicPr>
        <p:blipFill>
          <a:blip r:embed="rId8"/>
          <a:stretch>
            <a:fillRect/>
          </a:stretch>
        </p:blipFill>
        <p:spPr>
          <a:xfrm rot="1689063">
            <a:off x="1462494" y="2595550"/>
            <a:ext cx="798645" cy="225572"/>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5624" y="4076660"/>
            <a:ext cx="1936376" cy="2781340"/>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179925" cy="3387048"/>
          </a:xfrm>
          <a:prstGeom prst="rect">
            <a:avLst/>
          </a:prstGeom>
        </p:spPr>
      </p:pic>
      <p:grpSp>
        <p:nvGrpSpPr>
          <p:cNvPr id="5" name="组合 4"/>
          <p:cNvGrpSpPr/>
          <p:nvPr/>
        </p:nvGrpSpPr>
        <p:grpSpPr>
          <a:xfrm>
            <a:off x="1356995" y="963930"/>
            <a:ext cx="9495155" cy="4930140"/>
            <a:chOff x="671" y="1077"/>
            <a:chExt cx="17888" cy="8646"/>
          </a:xfrm>
        </p:grpSpPr>
        <p:sp>
          <p:nvSpPr>
            <p:cNvPr id="17" name="矩形 16"/>
            <p:cNvSpPr/>
            <p:nvPr/>
          </p:nvSpPr>
          <p:spPr>
            <a:xfrm>
              <a:off x="671" y="1077"/>
              <a:ext cx="17888" cy="8646"/>
            </a:xfrm>
            <a:prstGeom prst="rect">
              <a:avLst/>
            </a:prstGeom>
            <a:solidFill>
              <a:schemeClr val="bg1">
                <a:alpha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1341" y="1589"/>
              <a:ext cx="16515" cy="7621"/>
            </a:xfrm>
            <a:prstGeom prst="rect">
              <a:avLst/>
            </a:prstGeom>
            <a:solidFill>
              <a:schemeClr val="bg1">
                <a:alpha val="96000"/>
              </a:schemeClr>
            </a:soli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grpSp>
      <p:sp>
        <p:nvSpPr>
          <p:cNvPr id="37" name="任意形状 36"/>
          <p:cNvSpPr/>
          <p:nvPr/>
        </p:nvSpPr>
        <p:spPr>
          <a:xfrm>
            <a:off x="5048885" y="2263775"/>
            <a:ext cx="1751330" cy="1165225"/>
          </a:xfrm>
          <a:custGeom>
            <a:avLst/>
            <a:gdLst>
              <a:gd name="connsiteX0" fmla="*/ 67 w 3890860"/>
              <a:gd name="connsiteY0" fmla="*/ 1524481 h 3192281"/>
              <a:gd name="connsiteX1" fmla="*/ 2223314 w 3890860"/>
              <a:gd name="connsiteY1" fmla="*/ 481 h 3192281"/>
              <a:gd name="connsiteX2" fmla="*/ 3890750 w 3890860"/>
              <a:gd name="connsiteY2" fmla="*/ 1381046 h 3192281"/>
              <a:gd name="connsiteX3" fmla="*/ 2295032 w 3890860"/>
              <a:gd name="connsiteY3" fmla="*/ 3191917 h 3192281"/>
              <a:gd name="connsiteX4" fmla="*/ 67 w 3890860"/>
              <a:gd name="connsiteY4" fmla="*/ 1524481 h 3192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860" h="3192281">
                <a:moveTo>
                  <a:pt x="67" y="1524481"/>
                </a:moveTo>
                <a:cubicBezTo>
                  <a:pt x="-11886" y="992575"/>
                  <a:pt x="1574867" y="24387"/>
                  <a:pt x="2223314" y="481"/>
                </a:cubicBezTo>
                <a:cubicBezTo>
                  <a:pt x="2871761" y="-23425"/>
                  <a:pt x="3878797" y="849140"/>
                  <a:pt x="3890750" y="1381046"/>
                </a:cubicBezTo>
                <a:cubicBezTo>
                  <a:pt x="3902703" y="1912952"/>
                  <a:pt x="2943479" y="3168011"/>
                  <a:pt x="2295032" y="3191917"/>
                </a:cubicBezTo>
                <a:cubicBezTo>
                  <a:pt x="1646585" y="3215823"/>
                  <a:pt x="12020" y="2056387"/>
                  <a:pt x="67" y="1524481"/>
                </a:cubicBezTo>
                <a:close/>
              </a:path>
            </a:pathLst>
          </a:custGeom>
          <a:solidFill>
            <a:srgbClr val="E2A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3" name="文本框 12"/>
          <p:cNvSpPr txBox="1"/>
          <p:nvPr/>
        </p:nvSpPr>
        <p:spPr>
          <a:xfrm>
            <a:off x="5498588" y="2579855"/>
            <a:ext cx="1005165" cy="706755"/>
          </a:xfrm>
          <a:prstGeom prst="rect">
            <a:avLst/>
          </a:prstGeom>
          <a:noFill/>
        </p:spPr>
        <p:txBody>
          <a:bodyPr wrap="square" rtlCol="0">
            <a:spAutoFit/>
          </a:bodyPr>
          <a:lstStyle/>
          <a:p>
            <a:pPr algn="ctr"/>
            <a:r>
              <a:rPr kumimoji="1" lang="en-US" altLang="zh-CN" sz="4000">
                <a:solidFill>
                  <a:schemeClr val="bg1"/>
                </a:solidFill>
                <a:cs typeface="+mn-ea"/>
                <a:sym typeface="+mn-lt"/>
              </a:rPr>
              <a:t>04</a:t>
            </a:r>
            <a:endParaRPr kumimoji="1" lang="zh-CN" altLang="en-US" sz="4000" dirty="0">
              <a:solidFill>
                <a:schemeClr val="bg1"/>
              </a:solidFill>
              <a:cs typeface="+mn-ea"/>
              <a:sym typeface="+mn-lt"/>
            </a:endParaRPr>
          </a:p>
        </p:txBody>
      </p:sp>
      <p:sp>
        <p:nvSpPr>
          <p:cNvPr id="24" name="矩形 23"/>
          <p:cNvSpPr/>
          <p:nvPr/>
        </p:nvSpPr>
        <p:spPr>
          <a:xfrm>
            <a:off x="3238500" y="3641725"/>
            <a:ext cx="57150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3852270" y="3528627"/>
            <a:ext cx="4880120" cy="584775"/>
          </a:xfrm>
          <a:prstGeom prst="rect">
            <a:avLst/>
          </a:prstGeom>
          <a:noFill/>
        </p:spPr>
        <p:txBody>
          <a:bodyPr wrap="square" rtlCol="0">
            <a:spAutoFit/>
          </a:bodyPr>
          <a:lstStyle/>
          <a:p>
            <a:r>
              <a:rPr lang="zh-CN" altLang="en-US" sz="3200" dirty="0">
                <a:solidFill>
                  <a:schemeClr val="tx1">
                    <a:lumMod val="75000"/>
                    <a:lumOff val="25000"/>
                  </a:schemeClr>
                </a:solidFill>
                <a:cs typeface="+mn-ea"/>
                <a:sym typeface="+mn-lt"/>
              </a:rPr>
              <a:t>录取排名页与关于高考页</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499624"/>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录取排名页</a:t>
            </a:r>
            <a:endParaRPr kumimoji="1" lang="zh-CN" altLang="en-US" sz="2000" dirty="0">
              <a:solidFill>
                <a:schemeClr val="tx1">
                  <a:lumMod val="75000"/>
                  <a:lumOff val="25000"/>
                </a:schemeClr>
              </a:solidFill>
              <a:cs typeface="+mn-ea"/>
              <a:sym typeface="+mn-lt"/>
            </a:endParaRPr>
          </a:p>
        </p:txBody>
      </p:sp>
      <p:pic>
        <p:nvPicPr>
          <p:cNvPr id="4" name="图片 3">
            <a:extLst>
              <a:ext uri="{FF2B5EF4-FFF2-40B4-BE49-F238E27FC236}">
                <a16:creationId xmlns:a16="http://schemas.microsoft.com/office/drawing/2014/main" id="{871653CF-AA3F-41BD-A451-EC365B1D4441}"/>
              </a:ext>
            </a:extLst>
          </p:cNvPr>
          <p:cNvPicPr>
            <a:picLocks noChangeAspect="1"/>
          </p:cNvPicPr>
          <p:nvPr/>
        </p:nvPicPr>
        <p:blipFill>
          <a:blip r:embed="rId2"/>
          <a:stretch>
            <a:fillRect/>
          </a:stretch>
        </p:blipFill>
        <p:spPr>
          <a:xfrm>
            <a:off x="139337" y="2583402"/>
            <a:ext cx="5811768" cy="3667721"/>
          </a:xfrm>
          <a:prstGeom prst="rect">
            <a:avLst/>
          </a:prstGeom>
        </p:spPr>
      </p:pic>
      <p:sp>
        <p:nvSpPr>
          <p:cNvPr id="7" name="文本框 6">
            <a:extLst>
              <a:ext uri="{FF2B5EF4-FFF2-40B4-BE49-F238E27FC236}">
                <a16:creationId xmlns:a16="http://schemas.microsoft.com/office/drawing/2014/main" id="{8673BC3C-0AC6-4264-814C-C74FF4FAB553}"/>
              </a:ext>
            </a:extLst>
          </p:cNvPr>
          <p:cNvSpPr txBox="1"/>
          <p:nvPr/>
        </p:nvSpPr>
        <p:spPr>
          <a:xfrm>
            <a:off x="450215" y="1078809"/>
            <a:ext cx="11581363" cy="430887"/>
          </a:xfrm>
          <a:prstGeom prst="rect">
            <a:avLst/>
          </a:prstGeom>
          <a:noFill/>
        </p:spPr>
        <p:txBody>
          <a:bodyPr wrap="square" rtlCol="0">
            <a:spAutoFit/>
          </a:bodyPr>
          <a:lstStyle/>
          <a:p>
            <a:r>
              <a:rPr lang="zh-CN" altLang="en-US" sz="2200" dirty="0"/>
              <a:t>此页用户可以通过估计自己的大致排名用鼠标滚轮滑动查询自己排名区间附近有哪些学校</a:t>
            </a:r>
          </a:p>
        </p:txBody>
      </p:sp>
      <p:pic>
        <p:nvPicPr>
          <p:cNvPr id="15" name="图片 14">
            <a:extLst>
              <a:ext uri="{FF2B5EF4-FFF2-40B4-BE49-F238E27FC236}">
                <a16:creationId xmlns:a16="http://schemas.microsoft.com/office/drawing/2014/main" id="{34002878-CEA5-4EBA-9639-71FE89520F2F}"/>
              </a:ext>
            </a:extLst>
          </p:cNvPr>
          <p:cNvPicPr>
            <a:picLocks noChangeAspect="1"/>
          </p:cNvPicPr>
          <p:nvPr/>
        </p:nvPicPr>
        <p:blipFill>
          <a:blip r:embed="rId3"/>
          <a:stretch>
            <a:fillRect/>
          </a:stretch>
        </p:blipFill>
        <p:spPr>
          <a:xfrm>
            <a:off x="6240896" y="2583403"/>
            <a:ext cx="5823284" cy="3667720"/>
          </a:xfrm>
          <a:prstGeom prst="rect">
            <a:avLst/>
          </a:prstGeom>
        </p:spPr>
      </p:pic>
      <p:sp>
        <p:nvSpPr>
          <p:cNvPr id="18" name="文本框 17">
            <a:extLst>
              <a:ext uri="{FF2B5EF4-FFF2-40B4-BE49-F238E27FC236}">
                <a16:creationId xmlns:a16="http://schemas.microsoft.com/office/drawing/2014/main" id="{4C2596C5-6928-453A-8FF0-C1D0E1FD4BA3}"/>
              </a:ext>
            </a:extLst>
          </p:cNvPr>
          <p:cNvSpPr txBox="1"/>
          <p:nvPr/>
        </p:nvSpPr>
        <p:spPr>
          <a:xfrm>
            <a:off x="6764784" y="1818581"/>
            <a:ext cx="4234649" cy="646331"/>
          </a:xfrm>
          <a:prstGeom prst="rect">
            <a:avLst/>
          </a:prstGeom>
          <a:noFill/>
        </p:spPr>
        <p:txBody>
          <a:bodyPr wrap="square" rtlCol="0">
            <a:spAutoFit/>
          </a:bodyPr>
          <a:lstStyle/>
          <a:p>
            <a:r>
              <a:rPr lang="en-US" altLang="zh-CN" dirty="0" err="1"/>
              <a:t>Eg</a:t>
            </a:r>
            <a:r>
              <a:rPr lang="zh-CN" altLang="en-US" dirty="0"/>
              <a:t>：如果估计自己的排名在</a:t>
            </a:r>
            <a:r>
              <a:rPr lang="en-US" altLang="zh-CN" dirty="0"/>
              <a:t>14000</a:t>
            </a:r>
            <a:r>
              <a:rPr lang="zh-CN" altLang="en-US" dirty="0"/>
              <a:t>名左右，就可以查询到学校信息如图所示</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499624"/>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关于高考页</a:t>
            </a:r>
            <a:endParaRPr kumimoji="1" lang="zh-CN" altLang="en-US" sz="2000" dirty="0">
              <a:solidFill>
                <a:schemeClr val="tx1">
                  <a:lumMod val="75000"/>
                  <a:lumOff val="25000"/>
                </a:schemeClr>
              </a:solidFill>
              <a:cs typeface="+mn-ea"/>
              <a:sym typeface="+mn-lt"/>
            </a:endParaRPr>
          </a:p>
        </p:txBody>
      </p:sp>
      <p:pic>
        <p:nvPicPr>
          <p:cNvPr id="16" name="图片 15">
            <a:extLst>
              <a:ext uri="{FF2B5EF4-FFF2-40B4-BE49-F238E27FC236}">
                <a16:creationId xmlns:a16="http://schemas.microsoft.com/office/drawing/2014/main" id="{A35B280C-12FC-46D3-AFF9-259C02FD8BF4}"/>
              </a:ext>
            </a:extLst>
          </p:cNvPr>
          <p:cNvPicPr>
            <a:picLocks noChangeAspect="1"/>
          </p:cNvPicPr>
          <p:nvPr/>
        </p:nvPicPr>
        <p:blipFill>
          <a:blip r:embed="rId3"/>
          <a:stretch>
            <a:fillRect/>
          </a:stretch>
        </p:blipFill>
        <p:spPr>
          <a:xfrm>
            <a:off x="2840302" y="829776"/>
            <a:ext cx="6692023" cy="5807244"/>
          </a:xfrm>
          <a:prstGeom prst="rect">
            <a:avLst/>
          </a:prstGeom>
        </p:spPr>
      </p:pic>
      <p:sp>
        <p:nvSpPr>
          <p:cNvPr id="28" name="文本框 27">
            <a:extLst>
              <a:ext uri="{FF2B5EF4-FFF2-40B4-BE49-F238E27FC236}">
                <a16:creationId xmlns:a16="http://schemas.microsoft.com/office/drawing/2014/main" id="{350E5DDB-8B67-4D11-BE21-14E111A1E64A}"/>
              </a:ext>
            </a:extLst>
          </p:cNvPr>
          <p:cNvSpPr txBox="1"/>
          <p:nvPr/>
        </p:nvSpPr>
        <p:spPr>
          <a:xfrm>
            <a:off x="281730" y="2112974"/>
            <a:ext cx="2153873" cy="1107996"/>
          </a:xfrm>
          <a:prstGeom prst="rect">
            <a:avLst/>
          </a:prstGeom>
          <a:noFill/>
        </p:spPr>
        <p:txBody>
          <a:bodyPr wrap="square">
            <a:spAutoFit/>
          </a:bodyPr>
          <a:lstStyle/>
          <a:p>
            <a:r>
              <a:rPr lang="zh-CN" altLang="en-US" sz="2200" dirty="0"/>
              <a:t>以趣味图片形式</a:t>
            </a:r>
          </a:p>
          <a:p>
            <a:r>
              <a:rPr lang="zh-CN" altLang="en-US" sz="2200" dirty="0"/>
              <a:t>介绍高考相关信息</a:t>
            </a:r>
          </a:p>
        </p:txBody>
      </p:sp>
      <p:sp>
        <p:nvSpPr>
          <p:cNvPr id="30" name="文本框 29">
            <a:extLst>
              <a:ext uri="{FF2B5EF4-FFF2-40B4-BE49-F238E27FC236}">
                <a16:creationId xmlns:a16="http://schemas.microsoft.com/office/drawing/2014/main" id="{7F716989-5A7F-4E3C-B6AF-51A0CD2F1394}"/>
              </a:ext>
            </a:extLst>
          </p:cNvPr>
          <p:cNvSpPr txBox="1"/>
          <p:nvPr/>
        </p:nvSpPr>
        <p:spPr>
          <a:xfrm>
            <a:off x="10033233" y="2112974"/>
            <a:ext cx="1877037" cy="769441"/>
          </a:xfrm>
          <a:prstGeom prst="rect">
            <a:avLst/>
          </a:prstGeom>
          <a:noFill/>
        </p:spPr>
        <p:txBody>
          <a:bodyPr wrap="square">
            <a:spAutoFit/>
          </a:bodyPr>
          <a:lstStyle/>
          <a:p>
            <a:r>
              <a:rPr lang="zh-CN" altLang="en-US" sz="2200" dirty="0"/>
              <a:t>以滚动弹幕形式给考生加油</a:t>
            </a:r>
          </a:p>
        </p:txBody>
      </p:sp>
      <p:sp>
        <p:nvSpPr>
          <p:cNvPr id="32" name="文本框 31">
            <a:extLst>
              <a:ext uri="{FF2B5EF4-FFF2-40B4-BE49-F238E27FC236}">
                <a16:creationId xmlns:a16="http://schemas.microsoft.com/office/drawing/2014/main" id="{6E7F7105-8635-4871-B77A-E8A5D549F864}"/>
              </a:ext>
            </a:extLst>
          </p:cNvPr>
          <p:cNvSpPr txBox="1"/>
          <p:nvPr/>
        </p:nvSpPr>
        <p:spPr>
          <a:xfrm>
            <a:off x="10033233" y="4562354"/>
            <a:ext cx="1877037" cy="769441"/>
          </a:xfrm>
          <a:prstGeom prst="rect">
            <a:avLst/>
          </a:prstGeom>
          <a:noFill/>
        </p:spPr>
        <p:txBody>
          <a:bodyPr wrap="square">
            <a:spAutoFit/>
          </a:bodyPr>
          <a:lstStyle/>
          <a:p>
            <a:r>
              <a:rPr lang="zh-CN" altLang="en-US" sz="2200" dirty="0"/>
              <a:t>以藏头诗形式给考生加油</a:t>
            </a:r>
          </a:p>
        </p:txBody>
      </p:sp>
      <p:pic>
        <p:nvPicPr>
          <p:cNvPr id="26" name="图片 25">
            <a:extLst>
              <a:ext uri="{FF2B5EF4-FFF2-40B4-BE49-F238E27FC236}">
                <a16:creationId xmlns:a16="http://schemas.microsoft.com/office/drawing/2014/main" id="{DBD7B70A-3D6C-4E9D-AF2F-AE7798D72855}"/>
              </a:ext>
            </a:extLst>
          </p:cNvPr>
          <p:cNvPicPr>
            <a:picLocks noChangeAspect="1"/>
          </p:cNvPicPr>
          <p:nvPr/>
        </p:nvPicPr>
        <p:blipFill>
          <a:blip r:embed="rId4"/>
          <a:stretch>
            <a:fillRect/>
          </a:stretch>
        </p:blipFill>
        <p:spPr>
          <a:xfrm>
            <a:off x="2278707" y="2940530"/>
            <a:ext cx="963251" cy="560881"/>
          </a:xfrm>
          <a:prstGeom prst="rect">
            <a:avLst/>
          </a:prstGeom>
        </p:spPr>
      </p:pic>
      <p:pic>
        <p:nvPicPr>
          <p:cNvPr id="27" name="图片 26">
            <a:extLst>
              <a:ext uri="{FF2B5EF4-FFF2-40B4-BE49-F238E27FC236}">
                <a16:creationId xmlns:a16="http://schemas.microsoft.com/office/drawing/2014/main" id="{A6A79FA5-D9D1-4070-BFA9-07D2B69C0D51}"/>
              </a:ext>
            </a:extLst>
          </p:cNvPr>
          <p:cNvPicPr>
            <a:picLocks noChangeAspect="1"/>
          </p:cNvPicPr>
          <p:nvPr/>
        </p:nvPicPr>
        <p:blipFill>
          <a:blip r:embed="rId5"/>
          <a:stretch>
            <a:fillRect/>
          </a:stretch>
        </p:blipFill>
        <p:spPr>
          <a:xfrm>
            <a:off x="8725970" y="2487405"/>
            <a:ext cx="1213209" cy="493819"/>
          </a:xfrm>
          <a:prstGeom prst="rect">
            <a:avLst/>
          </a:prstGeom>
        </p:spPr>
      </p:pic>
      <p:pic>
        <p:nvPicPr>
          <p:cNvPr id="29" name="图片 28">
            <a:extLst>
              <a:ext uri="{FF2B5EF4-FFF2-40B4-BE49-F238E27FC236}">
                <a16:creationId xmlns:a16="http://schemas.microsoft.com/office/drawing/2014/main" id="{767C75D0-B41D-4FAF-813A-CFA826BC3A3D}"/>
              </a:ext>
            </a:extLst>
          </p:cNvPr>
          <p:cNvPicPr>
            <a:picLocks noChangeAspect="1"/>
          </p:cNvPicPr>
          <p:nvPr/>
        </p:nvPicPr>
        <p:blipFill>
          <a:blip r:embed="rId6"/>
          <a:stretch>
            <a:fillRect/>
          </a:stretch>
        </p:blipFill>
        <p:spPr>
          <a:xfrm>
            <a:off x="8698093" y="4967939"/>
            <a:ext cx="1335140" cy="481626"/>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39" y="863816"/>
            <a:ext cx="9030032" cy="5994184"/>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92538" cy="3121318"/>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951203"/>
            <a:ext cx="2344024" cy="1906797"/>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19988" y="3794372"/>
            <a:ext cx="1172012" cy="2313661"/>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81505" y="0"/>
            <a:ext cx="710495" cy="1858217"/>
          </a:xfrm>
          <a:prstGeom prst="rect">
            <a:avLst/>
          </a:prstGeom>
        </p:spPr>
      </p:pic>
      <p:grpSp>
        <p:nvGrpSpPr>
          <p:cNvPr id="3" name="组合 2"/>
          <p:cNvGrpSpPr/>
          <p:nvPr/>
        </p:nvGrpSpPr>
        <p:grpSpPr>
          <a:xfrm>
            <a:off x="1348105" y="963930"/>
            <a:ext cx="9495155" cy="4930140"/>
            <a:chOff x="671" y="1077"/>
            <a:chExt cx="17888" cy="8646"/>
          </a:xfrm>
        </p:grpSpPr>
        <p:sp>
          <p:nvSpPr>
            <p:cNvPr id="17" name="矩形 16"/>
            <p:cNvSpPr/>
            <p:nvPr/>
          </p:nvSpPr>
          <p:spPr>
            <a:xfrm>
              <a:off x="671" y="1077"/>
              <a:ext cx="17888" cy="8646"/>
            </a:xfrm>
            <a:prstGeom prst="rect">
              <a:avLst/>
            </a:prstGeom>
            <a:solidFill>
              <a:schemeClr val="bg1">
                <a:alpha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341" y="1589"/>
              <a:ext cx="16515" cy="7621"/>
            </a:xfrm>
            <a:prstGeom prst="rect">
              <a:avLst/>
            </a:prstGeom>
            <a:solidFill>
              <a:schemeClr val="bg1">
                <a:alpha val="96000"/>
              </a:schemeClr>
            </a:soli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grpSp>
      <p:sp>
        <p:nvSpPr>
          <p:cNvPr id="24" name="矩形 23"/>
          <p:cNvSpPr/>
          <p:nvPr/>
        </p:nvSpPr>
        <p:spPr>
          <a:xfrm>
            <a:off x="3238500" y="3247390"/>
            <a:ext cx="57150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57" name="文本框 13"/>
          <p:cNvSpPr txBox="1"/>
          <p:nvPr userDrawn="1"/>
        </p:nvSpPr>
        <p:spPr>
          <a:xfrm>
            <a:off x="2042160" y="2768600"/>
            <a:ext cx="8107045" cy="922020"/>
          </a:xfrm>
          <a:prstGeom prst="rect">
            <a:avLst/>
          </a:prstGeom>
          <a:noFill/>
          <a:ln w="9525">
            <a:noFill/>
          </a:ln>
        </p:spPr>
        <p:txBody>
          <a:bodyPr wrap="square" anchor="t">
            <a:spAutoFit/>
          </a:bodyPr>
          <a:lstStyle/>
          <a:p>
            <a:pPr algn="dist"/>
            <a:r>
              <a:rPr lang="zh-CN" altLang="en-US" sz="5400">
                <a:solidFill>
                  <a:schemeClr val="tx1">
                    <a:lumMod val="65000"/>
                    <a:lumOff val="35000"/>
                  </a:schemeClr>
                </a:solidFill>
                <a:cs typeface="+mn-ea"/>
                <a:sym typeface="+mn-lt"/>
              </a:rPr>
              <a:t>答辩完毕，感谢聆听</a:t>
            </a:r>
          </a:p>
        </p:txBody>
      </p:sp>
      <p:sp>
        <p:nvSpPr>
          <p:cNvPr id="15" name="文本框 14"/>
          <p:cNvSpPr txBox="1"/>
          <p:nvPr/>
        </p:nvSpPr>
        <p:spPr>
          <a:xfrm>
            <a:off x="4923670" y="4280067"/>
            <a:ext cx="2344024" cy="276999"/>
          </a:xfrm>
          <a:prstGeom prst="rect">
            <a:avLst/>
          </a:prstGeom>
          <a:noFill/>
        </p:spPr>
        <p:txBody>
          <a:bodyPr wrap="square" rtlCol="0">
            <a:spAutoFit/>
          </a:bodyPr>
          <a:lstStyle/>
          <a:p>
            <a:r>
              <a:rPr lang="zh-CN" altLang="en-US" sz="1200" dirty="0">
                <a:solidFill>
                  <a:srgbClr val="9A9479"/>
                </a:solidFill>
              </a:rPr>
              <a:t>汇报人：唐艺航 龙俊锋 陈葳亘</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034" y="863816"/>
            <a:ext cx="9030032" cy="5994184"/>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92538" cy="312131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951203"/>
            <a:ext cx="2344024" cy="1906797"/>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9988" y="3794372"/>
            <a:ext cx="1172012" cy="2313661"/>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1505" y="0"/>
            <a:ext cx="710495" cy="1858217"/>
          </a:xfrm>
          <a:prstGeom prst="rect">
            <a:avLst/>
          </a:prstGeom>
        </p:spPr>
      </p:pic>
      <p:grpSp>
        <p:nvGrpSpPr>
          <p:cNvPr id="3" name="组合 2"/>
          <p:cNvGrpSpPr/>
          <p:nvPr/>
        </p:nvGrpSpPr>
        <p:grpSpPr>
          <a:xfrm>
            <a:off x="1356995" y="956945"/>
            <a:ext cx="9495155" cy="4930140"/>
            <a:chOff x="671" y="1077"/>
            <a:chExt cx="17888" cy="8646"/>
          </a:xfrm>
        </p:grpSpPr>
        <p:sp>
          <p:nvSpPr>
            <p:cNvPr id="17" name="矩形 16"/>
            <p:cNvSpPr/>
            <p:nvPr/>
          </p:nvSpPr>
          <p:spPr>
            <a:xfrm>
              <a:off x="671" y="1077"/>
              <a:ext cx="17888" cy="8646"/>
            </a:xfrm>
            <a:prstGeom prst="rect">
              <a:avLst/>
            </a:prstGeom>
            <a:solidFill>
              <a:schemeClr val="bg1">
                <a:alpha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341" y="1589"/>
              <a:ext cx="16515" cy="7621"/>
            </a:xfrm>
            <a:prstGeom prst="rect">
              <a:avLst/>
            </a:prstGeom>
            <a:solidFill>
              <a:schemeClr val="bg1">
                <a:alpha val="96000"/>
              </a:schemeClr>
            </a:soli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grpSp>
      <p:sp>
        <p:nvSpPr>
          <p:cNvPr id="24" name="矩形 23"/>
          <p:cNvSpPr/>
          <p:nvPr/>
        </p:nvSpPr>
        <p:spPr>
          <a:xfrm>
            <a:off x="5730240" y="1858010"/>
            <a:ext cx="1265555"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矩形 38"/>
          <p:cNvSpPr/>
          <p:nvPr/>
        </p:nvSpPr>
        <p:spPr>
          <a:xfrm>
            <a:off x="4612098" y="1151374"/>
            <a:ext cx="3200214" cy="1069845"/>
          </a:xfrm>
          <a:prstGeom prst="rect">
            <a:avLst/>
          </a:prstGeom>
        </p:spPr>
        <p:txBody>
          <a:bodyPr vert="horz" wrap="square">
            <a:spAutoFit/>
          </a:bodyPr>
          <a:lstStyle/>
          <a:p>
            <a:pPr algn="dist">
              <a:lnSpc>
                <a:spcPct val="150000"/>
              </a:lnSpc>
            </a:pPr>
            <a:r>
              <a:rPr lang="zh-CN" altLang="en-US" sz="4800" dirty="0">
                <a:solidFill>
                  <a:srgbClr val="353332"/>
                </a:solidFill>
                <a:cs typeface="+mn-ea"/>
                <a:sym typeface="+mn-lt"/>
              </a:rPr>
              <a:t>目录</a:t>
            </a:r>
            <a:r>
              <a:rPr lang="en-US" altLang="zh-CN" sz="2400" dirty="0">
                <a:solidFill>
                  <a:srgbClr val="353332"/>
                </a:solidFill>
                <a:cs typeface="+mn-ea"/>
                <a:sym typeface="+mn-lt"/>
              </a:rPr>
              <a:t>/</a:t>
            </a:r>
            <a:r>
              <a:rPr lang="en-US" altLang="zh-CN" sz="2000" dirty="0">
                <a:solidFill>
                  <a:srgbClr val="353332"/>
                </a:solidFill>
                <a:cs typeface="+mn-ea"/>
                <a:sym typeface="+mn-lt"/>
              </a:rPr>
              <a:t>CONTENTS</a:t>
            </a:r>
          </a:p>
        </p:txBody>
      </p:sp>
      <p:grpSp>
        <p:nvGrpSpPr>
          <p:cNvPr id="21" name="组合 20"/>
          <p:cNvGrpSpPr/>
          <p:nvPr/>
        </p:nvGrpSpPr>
        <p:grpSpPr>
          <a:xfrm>
            <a:off x="2492207" y="2906030"/>
            <a:ext cx="3627924" cy="730973"/>
            <a:chOff x="2162007" y="1632855"/>
            <a:chExt cx="3627924" cy="730973"/>
          </a:xfrm>
        </p:grpSpPr>
        <p:sp>
          <p:nvSpPr>
            <p:cNvPr id="23" name="菱形 22"/>
            <p:cNvSpPr/>
            <p:nvPr/>
          </p:nvSpPr>
          <p:spPr>
            <a:xfrm>
              <a:off x="2162007" y="1793495"/>
              <a:ext cx="569633" cy="570333"/>
            </a:xfrm>
            <a:prstGeom prst="diamond">
              <a:avLst/>
            </a:prstGeom>
            <a:solidFill>
              <a:srgbClr val="B3672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8" name="文本框 27"/>
            <p:cNvSpPr txBox="1"/>
            <p:nvPr/>
          </p:nvSpPr>
          <p:spPr>
            <a:xfrm>
              <a:off x="2269258" y="1848008"/>
              <a:ext cx="355528" cy="461665"/>
            </a:xfrm>
            <a:prstGeom prst="rect">
              <a:avLst/>
            </a:prstGeom>
            <a:noFill/>
          </p:spPr>
          <p:txBody>
            <a:bodyPr wrap="square" rtlCol="0">
              <a:spAutoFit/>
            </a:bodyPr>
            <a:lstStyle/>
            <a:p>
              <a:r>
                <a:rPr lang="en-US" altLang="zh-CN" sz="2400" dirty="0">
                  <a:solidFill>
                    <a:schemeClr val="bg1"/>
                  </a:solidFill>
                  <a:cs typeface="+mn-ea"/>
                  <a:sym typeface="+mn-lt"/>
                </a:rPr>
                <a:t>1</a:t>
              </a:r>
            </a:p>
          </p:txBody>
        </p:sp>
        <p:sp>
          <p:nvSpPr>
            <p:cNvPr id="29" name="文本框 28"/>
            <p:cNvSpPr txBox="1"/>
            <p:nvPr/>
          </p:nvSpPr>
          <p:spPr>
            <a:xfrm>
              <a:off x="2731949" y="1632855"/>
              <a:ext cx="3057982" cy="581057"/>
            </a:xfrm>
            <a:prstGeom prst="rect">
              <a:avLst/>
            </a:prstGeom>
            <a:noFill/>
          </p:spPr>
          <p:txBody>
            <a:bodyPr wrap="square" rtlCol="0">
              <a:spAutoFit/>
            </a:bodyPr>
            <a:lstStyle/>
            <a:p>
              <a:pPr>
                <a:lnSpc>
                  <a:spcPct val="150000"/>
                </a:lnSpc>
              </a:pPr>
              <a:r>
                <a:rPr lang="zh-CN" altLang="en-US" sz="2400" dirty="0">
                  <a:solidFill>
                    <a:schemeClr val="tx1">
                      <a:lumMod val="75000"/>
                      <a:lumOff val="25000"/>
                    </a:schemeClr>
                  </a:solidFill>
                  <a:cs typeface="+mn-ea"/>
                  <a:sym typeface="+mn-lt"/>
                </a:rPr>
                <a:t>想法来源与设计思路</a:t>
              </a:r>
              <a:endParaRPr lang="zh-CN" altLang="en-US" sz="2400" b="1" dirty="0">
                <a:solidFill>
                  <a:schemeClr val="tx1">
                    <a:lumMod val="75000"/>
                    <a:lumOff val="25000"/>
                  </a:schemeClr>
                </a:solidFill>
                <a:cs typeface="+mn-ea"/>
                <a:sym typeface="+mn-lt"/>
              </a:endParaRPr>
            </a:p>
          </p:txBody>
        </p:sp>
      </p:grpSp>
      <p:grpSp>
        <p:nvGrpSpPr>
          <p:cNvPr id="30" name="组合 29"/>
          <p:cNvGrpSpPr/>
          <p:nvPr/>
        </p:nvGrpSpPr>
        <p:grpSpPr>
          <a:xfrm>
            <a:off x="2492207" y="3779041"/>
            <a:ext cx="3675339" cy="649807"/>
            <a:chOff x="2162007" y="1714021"/>
            <a:chExt cx="3675339" cy="649807"/>
          </a:xfrm>
        </p:grpSpPr>
        <p:sp>
          <p:nvSpPr>
            <p:cNvPr id="31" name="菱形 30"/>
            <p:cNvSpPr/>
            <p:nvPr/>
          </p:nvSpPr>
          <p:spPr>
            <a:xfrm>
              <a:off x="2162007" y="1793495"/>
              <a:ext cx="569633" cy="570333"/>
            </a:xfrm>
            <a:prstGeom prst="diamond">
              <a:avLst/>
            </a:prstGeom>
            <a:solidFill>
              <a:srgbClr val="E2A52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32" name="文本框 31"/>
            <p:cNvSpPr txBox="1"/>
            <p:nvPr/>
          </p:nvSpPr>
          <p:spPr>
            <a:xfrm>
              <a:off x="2269258" y="1848008"/>
              <a:ext cx="355528" cy="461665"/>
            </a:xfrm>
            <a:prstGeom prst="rect">
              <a:avLst/>
            </a:prstGeom>
            <a:noFill/>
          </p:spPr>
          <p:txBody>
            <a:bodyPr wrap="square" rtlCol="0">
              <a:spAutoFit/>
            </a:bodyPr>
            <a:lstStyle/>
            <a:p>
              <a:r>
                <a:rPr lang="en-US" altLang="zh-CN" sz="2400" dirty="0">
                  <a:solidFill>
                    <a:schemeClr val="bg1"/>
                  </a:solidFill>
                  <a:cs typeface="+mn-ea"/>
                  <a:sym typeface="+mn-lt"/>
                </a:rPr>
                <a:t>3</a:t>
              </a:r>
            </a:p>
          </p:txBody>
        </p:sp>
        <p:sp>
          <p:nvSpPr>
            <p:cNvPr id="33" name="文本框 32"/>
            <p:cNvSpPr txBox="1"/>
            <p:nvPr/>
          </p:nvSpPr>
          <p:spPr>
            <a:xfrm>
              <a:off x="2779364" y="1714021"/>
              <a:ext cx="3057982" cy="581057"/>
            </a:xfrm>
            <a:prstGeom prst="rect">
              <a:avLst/>
            </a:prstGeom>
            <a:noFill/>
          </p:spPr>
          <p:txBody>
            <a:bodyPr wrap="square" rtlCol="0">
              <a:spAutoFit/>
            </a:bodyPr>
            <a:lstStyle/>
            <a:p>
              <a:pPr>
                <a:lnSpc>
                  <a:spcPct val="150000"/>
                </a:lnSpc>
              </a:pPr>
              <a:r>
                <a:rPr lang="zh-CN" altLang="en-US" sz="2400" dirty="0">
                  <a:solidFill>
                    <a:schemeClr val="tx1">
                      <a:lumMod val="75000"/>
                      <a:lumOff val="25000"/>
                    </a:schemeClr>
                  </a:solidFill>
                  <a:cs typeface="+mn-ea"/>
                  <a:sym typeface="+mn-lt"/>
                </a:rPr>
                <a:t>学校详情信息页</a:t>
              </a:r>
            </a:p>
          </p:txBody>
        </p:sp>
      </p:grpSp>
      <p:grpSp>
        <p:nvGrpSpPr>
          <p:cNvPr id="34" name="组合 33"/>
          <p:cNvGrpSpPr/>
          <p:nvPr/>
        </p:nvGrpSpPr>
        <p:grpSpPr>
          <a:xfrm>
            <a:off x="6140282" y="2923387"/>
            <a:ext cx="4592864" cy="709806"/>
            <a:chOff x="2162007" y="1654022"/>
            <a:chExt cx="4592864" cy="709806"/>
          </a:xfrm>
        </p:grpSpPr>
        <p:sp>
          <p:nvSpPr>
            <p:cNvPr id="35" name="菱形 34"/>
            <p:cNvSpPr/>
            <p:nvPr/>
          </p:nvSpPr>
          <p:spPr>
            <a:xfrm>
              <a:off x="2162007" y="1793495"/>
              <a:ext cx="569633" cy="570333"/>
            </a:xfrm>
            <a:prstGeom prst="diamond">
              <a:avLst/>
            </a:prstGeom>
            <a:solidFill>
              <a:srgbClr val="9A947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36" name="文本框 35"/>
            <p:cNvSpPr txBox="1"/>
            <p:nvPr/>
          </p:nvSpPr>
          <p:spPr>
            <a:xfrm>
              <a:off x="2269258" y="1848008"/>
              <a:ext cx="355528" cy="461665"/>
            </a:xfrm>
            <a:prstGeom prst="rect">
              <a:avLst/>
            </a:prstGeom>
            <a:noFill/>
          </p:spPr>
          <p:txBody>
            <a:bodyPr wrap="square" rtlCol="0">
              <a:spAutoFit/>
            </a:bodyPr>
            <a:lstStyle/>
            <a:p>
              <a:r>
                <a:rPr lang="en-US" altLang="zh-CN" sz="2400" dirty="0">
                  <a:solidFill>
                    <a:schemeClr val="bg1"/>
                  </a:solidFill>
                  <a:cs typeface="+mn-ea"/>
                  <a:sym typeface="+mn-lt"/>
                </a:rPr>
                <a:t>2</a:t>
              </a:r>
            </a:p>
          </p:txBody>
        </p:sp>
        <p:sp>
          <p:nvSpPr>
            <p:cNvPr id="37" name="文本框 36"/>
            <p:cNvSpPr txBox="1"/>
            <p:nvPr/>
          </p:nvSpPr>
          <p:spPr>
            <a:xfrm>
              <a:off x="2731640" y="1654022"/>
              <a:ext cx="4023231" cy="581057"/>
            </a:xfrm>
            <a:prstGeom prst="rect">
              <a:avLst/>
            </a:prstGeom>
            <a:noFill/>
          </p:spPr>
          <p:txBody>
            <a:bodyPr wrap="square" rtlCol="0">
              <a:spAutoFit/>
            </a:bodyPr>
            <a:lstStyle/>
            <a:p>
              <a:pPr>
                <a:lnSpc>
                  <a:spcPct val="150000"/>
                </a:lnSpc>
              </a:pPr>
              <a:r>
                <a:rPr lang="en-US" altLang="zh-CN" sz="2400" dirty="0">
                  <a:solidFill>
                    <a:schemeClr val="tx1">
                      <a:lumMod val="75000"/>
                      <a:lumOff val="25000"/>
                    </a:schemeClr>
                  </a:solidFill>
                  <a:cs typeface="+mn-ea"/>
                  <a:sym typeface="+mn-lt"/>
                </a:rPr>
                <a:t>Python</a:t>
              </a:r>
              <a:r>
                <a:rPr lang="zh-CN" altLang="en-US" sz="2400" dirty="0">
                  <a:solidFill>
                    <a:schemeClr val="tx1">
                      <a:lumMod val="75000"/>
                      <a:lumOff val="25000"/>
                    </a:schemeClr>
                  </a:solidFill>
                  <a:cs typeface="+mn-ea"/>
                  <a:sym typeface="+mn-lt"/>
                </a:rPr>
                <a:t>爬虫和</a:t>
              </a:r>
              <a:r>
                <a:rPr lang="en-US" altLang="zh-CN" sz="2400" dirty="0">
                  <a:solidFill>
                    <a:schemeClr val="tx1">
                      <a:lumMod val="75000"/>
                      <a:lumOff val="25000"/>
                    </a:schemeClr>
                  </a:solidFill>
                  <a:cs typeface="+mn-ea"/>
                  <a:sym typeface="+mn-lt"/>
                </a:rPr>
                <a:t>SQLite</a:t>
              </a:r>
              <a:endParaRPr lang="zh-CN" altLang="en-US" sz="2400" dirty="0">
                <a:solidFill>
                  <a:schemeClr val="tx1">
                    <a:lumMod val="75000"/>
                    <a:lumOff val="25000"/>
                  </a:schemeClr>
                </a:solidFill>
                <a:cs typeface="+mn-ea"/>
                <a:sym typeface="+mn-lt"/>
              </a:endParaRPr>
            </a:p>
          </p:txBody>
        </p:sp>
      </p:grpSp>
      <p:grpSp>
        <p:nvGrpSpPr>
          <p:cNvPr id="38" name="组合 37"/>
          <p:cNvGrpSpPr/>
          <p:nvPr/>
        </p:nvGrpSpPr>
        <p:grpSpPr>
          <a:xfrm>
            <a:off x="6167546" y="3896180"/>
            <a:ext cx="4183747" cy="884493"/>
            <a:chOff x="2294061" y="1812545"/>
            <a:chExt cx="3223324" cy="884493"/>
          </a:xfrm>
        </p:grpSpPr>
        <p:sp>
          <p:nvSpPr>
            <p:cNvPr id="41" name="菱形 40"/>
            <p:cNvSpPr/>
            <p:nvPr/>
          </p:nvSpPr>
          <p:spPr>
            <a:xfrm>
              <a:off x="2294061" y="1812545"/>
              <a:ext cx="447105" cy="570333"/>
            </a:xfrm>
            <a:prstGeom prst="diamond">
              <a:avLst/>
            </a:prstGeom>
            <a:solidFill>
              <a:srgbClr val="35333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42" name="文本框 41"/>
            <p:cNvSpPr txBox="1"/>
            <p:nvPr/>
          </p:nvSpPr>
          <p:spPr>
            <a:xfrm>
              <a:off x="2360087" y="1866878"/>
              <a:ext cx="294303" cy="461665"/>
            </a:xfrm>
            <a:prstGeom prst="rect">
              <a:avLst/>
            </a:prstGeom>
            <a:noFill/>
          </p:spPr>
          <p:txBody>
            <a:bodyPr wrap="square" rtlCol="0">
              <a:spAutoFit/>
            </a:bodyPr>
            <a:lstStyle/>
            <a:p>
              <a:r>
                <a:rPr lang="en-US" altLang="zh-CN" sz="2400" dirty="0">
                  <a:solidFill>
                    <a:schemeClr val="bg1"/>
                  </a:solidFill>
                  <a:cs typeface="+mn-ea"/>
                  <a:sym typeface="+mn-lt"/>
                </a:rPr>
                <a:t>4</a:t>
              </a:r>
            </a:p>
          </p:txBody>
        </p:sp>
        <p:sp>
          <p:nvSpPr>
            <p:cNvPr id="43" name="文本框 42"/>
            <p:cNvSpPr txBox="1"/>
            <p:nvPr/>
          </p:nvSpPr>
          <p:spPr>
            <a:xfrm>
              <a:off x="2741165" y="1866041"/>
              <a:ext cx="2776220" cy="830997"/>
            </a:xfrm>
            <a:prstGeom prst="rect">
              <a:avLst/>
            </a:prstGeom>
            <a:noFill/>
          </p:spPr>
          <p:txBody>
            <a:bodyPr wrap="square" rtlCol="0">
              <a:spAutoFit/>
            </a:bodyPr>
            <a:lstStyle/>
            <a:p>
              <a:r>
                <a:rPr lang="zh-CN" altLang="en-US" sz="2400" dirty="0">
                  <a:solidFill>
                    <a:schemeClr val="tx1">
                      <a:lumMod val="75000"/>
                      <a:lumOff val="25000"/>
                    </a:schemeClr>
                  </a:solidFill>
                  <a:cs typeface="+mn-ea"/>
                  <a:sym typeface="+mn-lt"/>
                </a:rPr>
                <a:t>录取排名页与关于高考页</a:t>
              </a:r>
            </a:p>
            <a:p>
              <a:endParaRPr lang="zh-CN" altLang="en-US" sz="2400" b="1" dirty="0">
                <a:solidFill>
                  <a:schemeClr val="tx1">
                    <a:lumMod val="75000"/>
                    <a:lumOff val="25000"/>
                  </a:schemeClr>
                </a:solidFill>
                <a:cs typeface="+mn-ea"/>
                <a:sym typeface="+mn-lt"/>
              </a:endParaRPr>
            </a:p>
          </p:txBody>
        </p: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5624" y="4076660"/>
            <a:ext cx="1936376" cy="2781340"/>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179925" cy="3387048"/>
          </a:xfrm>
          <a:prstGeom prst="rect">
            <a:avLst/>
          </a:prstGeom>
        </p:spPr>
      </p:pic>
      <p:grpSp>
        <p:nvGrpSpPr>
          <p:cNvPr id="5" name="组合 4"/>
          <p:cNvGrpSpPr/>
          <p:nvPr/>
        </p:nvGrpSpPr>
        <p:grpSpPr>
          <a:xfrm>
            <a:off x="1356995" y="963930"/>
            <a:ext cx="9495155" cy="4930140"/>
            <a:chOff x="671" y="1077"/>
            <a:chExt cx="17888" cy="8646"/>
          </a:xfrm>
        </p:grpSpPr>
        <p:sp>
          <p:nvSpPr>
            <p:cNvPr id="17" name="矩形 16"/>
            <p:cNvSpPr/>
            <p:nvPr/>
          </p:nvSpPr>
          <p:spPr>
            <a:xfrm>
              <a:off x="671" y="1077"/>
              <a:ext cx="17888" cy="8646"/>
            </a:xfrm>
            <a:prstGeom prst="rect">
              <a:avLst/>
            </a:prstGeom>
            <a:solidFill>
              <a:schemeClr val="bg1">
                <a:alpha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1341" y="1589"/>
              <a:ext cx="16515" cy="7621"/>
            </a:xfrm>
            <a:prstGeom prst="rect">
              <a:avLst/>
            </a:prstGeom>
            <a:solidFill>
              <a:schemeClr val="bg1">
                <a:alpha val="96000"/>
              </a:schemeClr>
            </a:soli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grpSp>
      <p:sp>
        <p:nvSpPr>
          <p:cNvPr id="37" name="任意形状 36"/>
          <p:cNvSpPr/>
          <p:nvPr/>
        </p:nvSpPr>
        <p:spPr>
          <a:xfrm>
            <a:off x="5048885" y="2263775"/>
            <a:ext cx="1751330" cy="1165225"/>
          </a:xfrm>
          <a:custGeom>
            <a:avLst/>
            <a:gdLst>
              <a:gd name="connsiteX0" fmla="*/ 67 w 3890860"/>
              <a:gd name="connsiteY0" fmla="*/ 1524481 h 3192281"/>
              <a:gd name="connsiteX1" fmla="*/ 2223314 w 3890860"/>
              <a:gd name="connsiteY1" fmla="*/ 481 h 3192281"/>
              <a:gd name="connsiteX2" fmla="*/ 3890750 w 3890860"/>
              <a:gd name="connsiteY2" fmla="*/ 1381046 h 3192281"/>
              <a:gd name="connsiteX3" fmla="*/ 2295032 w 3890860"/>
              <a:gd name="connsiteY3" fmla="*/ 3191917 h 3192281"/>
              <a:gd name="connsiteX4" fmla="*/ 67 w 3890860"/>
              <a:gd name="connsiteY4" fmla="*/ 1524481 h 3192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860" h="3192281">
                <a:moveTo>
                  <a:pt x="67" y="1524481"/>
                </a:moveTo>
                <a:cubicBezTo>
                  <a:pt x="-11886" y="992575"/>
                  <a:pt x="1574867" y="24387"/>
                  <a:pt x="2223314" y="481"/>
                </a:cubicBezTo>
                <a:cubicBezTo>
                  <a:pt x="2871761" y="-23425"/>
                  <a:pt x="3878797" y="849140"/>
                  <a:pt x="3890750" y="1381046"/>
                </a:cubicBezTo>
                <a:cubicBezTo>
                  <a:pt x="3902703" y="1912952"/>
                  <a:pt x="2943479" y="3168011"/>
                  <a:pt x="2295032" y="3191917"/>
                </a:cubicBezTo>
                <a:cubicBezTo>
                  <a:pt x="1646585" y="3215823"/>
                  <a:pt x="12020" y="2056387"/>
                  <a:pt x="67" y="1524481"/>
                </a:cubicBezTo>
                <a:close/>
              </a:path>
            </a:pathLst>
          </a:custGeom>
          <a:solidFill>
            <a:srgbClr val="E2A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3" name="文本框 12"/>
          <p:cNvSpPr txBox="1"/>
          <p:nvPr/>
        </p:nvSpPr>
        <p:spPr>
          <a:xfrm>
            <a:off x="5498588" y="2579855"/>
            <a:ext cx="1005165" cy="707886"/>
          </a:xfrm>
          <a:prstGeom prst="rect">
            <a:avLst/>
          </a:prstGeom>
          <a:noFill/>
        </p:spPr>
        <p:txBody>
          <a:bodyPr wrap="square" rtlCol="0">
            <a:spAutoFit/>
          </a:bodyPr>
          <a:lstStyle/>
          <a:p>
            <a:pPr algn="ctr"/>
            <a:r>
              <a:rPr kumimoji="1" lang="en-US" altLang="zh-CN" sz="4000">
                <a:solidFill>
                  <a:schemeClr val="bg1"/>
                </a:solidFill>
                <a:cs typeface="+mn-ea"/>
                <a:sym typeface="+mn-lt"/>
              </a:rPr>
              <a:t>01</a:t>
            </a:r>
            <a:endParaRPr kumimoji="1" lang="zh-CN" altLang="en-US" sz="4000" dirty="0">
              <a:solidFill>
                <a:schemeClr val="bg1"/>
              </a:solidFill>
              <a:cs typeface="+mn-ea"/>
              <a:sym typeface="+mn-lt"/>
            </a:endParaRPr>
          </a:p>
        </p:txBody>
      </p:sp>
      <p:sp>
        <p:nvSpPr>
          <p:cNvPr id="24" name="矩形 23"/>
          <p:cNvSpPr/>
          <p:nvPr/>
        </p:nvSpPr>
        <p:spPr>
          <a:xfrm>
            <a:off x="3238500" y="3641725"/>
            <a:ext cx="57150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4073380" y="3428726"/>
            <a:ext cx="3855244" cy="743986"/>
          </a:xfrm>
          <a:prstGeom prst="rect">
            <a:avLst/>
          </a:prstGeom>
          <a:noFill/>
        </p:spPr>
        <p:txBody>
          <a:bodyPr wrap="square" rtlCol="0">
            <a:spAutoFit/>
          </a:bodyPr>
          <a:lstStyle/>
          <a:p>
            <a:pPr algn="ctr">
              <a:lnSpc>
                <a:spcPct val="150000"/>
              </a:lnSpc>
            </a:pPr>
            <a:r>
              <a:rPr lang="zh-CN" altLang="en-US" sz="3200" dirty="0">
                <a:solidFill>
                  <a:schemeClr val="tx1">
                    <a:lumMod val="75000"/>
                    <a:lumOff val="25000"/>
                  </a:schemeClr>
                </a:solidFill>
                <a:cs typeface="+mn-ea"/>
                <a:sym typeface="+mn-lt"/>
              </a:rPr>
              <a:t>想法来源与设计思路</a:t>
            </a:r>
            <a:endParaRPr kumimoji="1" lang="zh-CN" altLang="en-US" sz="3200" dirty="0">
              <a:solidFill>
                <a:srgbClr val="353332"/>
              </a:solidFill>
              <a:cs typeface="+mn-ea"/>
              <a:sym typeface="+mn-lt"/>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499624"/>
          </a:xfrm>
          <a:prstGeom prst="rect">
            <a:avLst/>
          </a:prstGeom>
          <a:noFill/>
        </p:spPr>
        <p:txBody>
          <a:bodyPr wrap="square" rtlCol="0">
            <a:spAutoFit/>
          </a:bodyPr>
          <a:lstStyle/>
          <a:p>
            <a:pPr algn="dist">
              <a:lnSpc>
                <a:spcPct val="150000"/>
              </a:lnSpc>
            </a:pPr>
            <a:r>
              <a:rPr kumimoji="1" lang="zh-CN" altLang="en-US" sz="2000" dirty="0">
                <a:solidFill>
                  <a:schemeClr val="tx1">
                    <a:lumMod val="75000"/>
                    <a:lumOff val="25000"/>
                  </a:schemeClr>
                </a:solidFill>
                <a:cs typeface="+mn-ea"/>
                <a:sym typeface="+mn-lt"/>
              </a:rPr>
              <a:t>想法来源与设计思路</a:t>
            </a:r>
          </a:p>
        </p:txBody>
      </p:sp>
      <p:sp>
        <p:nvSpPr>
          <p:cNvPr id="72" name="TextBox 46"/>
          <p:cNvSpPr txBox="1"/>
          <p:nvPr/>
        </p:nvSpPr>
        <p:spPr>
          <a:xfrm>
            <a:off x="-216101" y="919662"/>
            <a:ext cx="11725843" cy="992137"/>
          </a:xfrm>
          <a:prstGeom prst="rect">
            <a:avLst/>
          </a:prstGeom>
        </p:spPr>
        <p:txBody>
          <a:bodyPr vert="horz" wrap="square" lIns="0" tIns="0" rIns="0" bIns="0" anchor="t" anchorCtr="1">
            <a:noAutofit/>
          </a:bodyPr>
          <a:lstStyle/>
          <a:p>
            <a:pPr lvl="0" algn="ctr">
              <a:lnSpc>
                <a:spcPct val="120000"/>
              </a:lnSpc>
            </a:pPr>
            <a:r>
              <a:rPr lang="zh-CN" altLang="en-US" sz="2000" dirty="0">
                <a:solidFill>
                  <a:schemeClr val="tx1">
                    <a:lumMod val="85000"/>
                    <a:lumOff val="15000"/>
                  </a:schemeClr>
                </a:solidFill>
                <a:cs typeface="+mn-ea"/>
                <a:sym typeface="+mn-lt"/>
              </a:rPr>
              <a:t>通过对一些高考信息查询网站的浏览以及使用问卷星对身边的高考学子进行调查，我们发现：</a:t>
            </a:r>
          </a:p>
        </p:txBody>
      </p:sp>
      <p:sp>
        <p:nvSpPr>
          <p:cNvPr id="16" name="TextBox 46"/>
          <p:cNvSpPr txBox="1"/>
          <p:nvPr/>
        </p:nvSpPr>
        <p:spPr>
          <a:xfrm>
            <a:off x="104274" y="1577155"/>
            <a:ext cx="11983452" cy="1485047"/>
          </a:xfrm>
          <a:prstGeom prst="rect">
            <a:avLst/>
          </a:prstGeom>
        </p:spPr>
        <p:txBody>
          <a:bodyPr vert="horz" wrap="square" lIns="0" tIns="0" rIns="0" bIns="0" anchor="t" anchorCtr="1">
            <a:noAutofit/>
          </a:bodyPr>
          <a:lstStyle/>
          <a:p>
            <a:pPr lvl="0">
              <a:lnSpc>
                <a:spcPct val="120000"/>
              </a:lnSpc>
            </a:pPr>
            <a:r>
              <a:rPr lang="zh-CN" altLang="en-US" sz="2400" dirty="0">
                <a:solidFill>
                  <a:schemeClr val="tx1">
                    <a:lumMod val="85000"/>
                    <a:lumOff val="15000"/>
                  </a:schemeClr>
                </a:solidFill>
                <a:cs typeface="+mn-ea"/>
                <a:sym typeface="+mn-lt"/>
              </a:rPr>
              <a:t> </a:t>
            </a:r>
            <a:r>
              <a:rPr lang="en-US" altLang="zh-CN" sz="2800" dirty="0">
                <a:solidFill>
                  <a:schemeClr val="tx1">
                    <a:lumMod val="85000"/>
                    <a:lumOff val="15000"/>
                  </a:schemeClr>
                </a:solidFill>
                <a:cs typeface="+mn-ea"/>
                <a:sym typeface="+mn-lt"/>
              </a:rPr>
              <a:t>1.</a:t>
            </a:r>
            <a:r>
              <a:rPr lang="zh-CN" altLang="en-US" sz="2800" dirty="0">
                <a:solidFill>
                  <a:schemeClr val="tx1">
                    <a:lumMod val="85000"/>
                    <a:lumOff val="15000"/>
                  </a:schemeClr>
                </a:solidFill>
                <a:cs typeface="+mn-ea"/>
                <a:sym typeface="+mn-lt"/>
              </a:rPr>
              <a:t>大多数高考信息查询网站内容较为单一，数字显示较多，需要用户单独比较无法以特别直观的形式使用户对数据有一个感受。</a:t>
            </a:r>
          </a:p>
        </p:txBody>
      </p:sp>
      <p:pic>
        <p:nvPicPr>
          <p:cNvPr id="2" name="图片 1">
            <a:extLst>
              <a:ext uri="{FF2B5EF4-FFF2-40B4-BE49-F238E27FC236}">
                <a16:creationId xmlns:a16="http://schemas.microsoft.com/office/drawing/2014/main" id="{1409C9F6-A106-4980-9988-D68F574294A6}"/>
              </a:ext>
            </a:extLst>
          </p:cNvPr>
          <p:cNvPicPr>
            <a:picLocks noChangeAspect="1"/>
          </p:cNvPicPr>
          <p:nvPr/>
        </p:nvPicPr>
        <p:blipFill>
          <a:blip r:embed="rId2"/>
          <a:stretch>
            <a:fillRect/>
          </a:stretch>
        </p:blipFill>
        <p:spPr>
          <a:xfrm>
            <a:off x="450215" y="3062201"/>
            <a:ext cx="5199467" cy="2752632"/>
          </a:xfrm>
          <a:prstGeom prst="rect">
            <a:avLst/>
          </a:prstGeom>
        </p:spPr>
      </p:pic>
      <p:pic>
        <p:nvPicPr>
          <p:cNvPr id="3" name="图片 2">
            <a:extLst>
              <a:ext uri="{FF2B5EF4-FFF2-40B4-BE49-F238E27FC236}">
                <a16:creationId xmlns:a16="http://schemas.microsoft.com/office/drawing/2014/main" id="{F10B1757-25B9-4E21-BF62-8AEF4124365B}"/>
              </a:ext>
            </a:extLst>
          </p:cNvPr>
          <p:cNvPicPr>
            <a:picLocks noChangeAspect="1"/>
          </p:cNvPicPr>
          <p:nvPr/>
        </p:nvPicPr>
        <p:blipFill>
          <a:blip r:embed="rId3"/>
          <a:stretch>
            <a:fillRect/>
          </a:stretch>
        </p:blipFill>
        <p:spPr>
          <a:xfrm>
            <a:off x="6459709" y="3062201"/>
            <a:ext cx="5282076" cy="2752631"/>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499624"/>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想法来源与设计思路</a:t>
            </a:r>
            <a:endParaRPr kumimoji="1" lang="zh-CN" altLang="en-US" sz="2000" dirty="0">
              <a:solidFill>
                <a:schemeClr val="tx1">
                  <a:lumMod val="75000"/>
                  <a:lumOff val="25000"/>
                </a:schemeClr>
              </a:solidFill>
              <a:cs typeface="+mn-ea"/>
              <a:sym typeface="+mn-lt"/>
            </a:endParaRPr>
          </a:p>
        </p:txBody>
      </p:sp>
      <p:sp>
        <p:nvSpPr>
          <p:cNvPr id="37" name="文本框 36">
            <a:extLst>
              <a:ext uri="{FF2B5EF4-FFF2-40B4-BE49-F238E27FC236}">
                <a16:creationId xmlns:a16="http://schemas.microsoft.com/office/drawing/2014/main" id="{86314C3F-BA7B-48BA-810A-347E82C00FBA}"/>
              </a:ext>
            </a:extLst>
          </p:cNvPr>
          <p:cNvSpPr txBox="1"/>
          <p:nvPr/>
        </p:nvSpPr>
        <p:spPr>
          <a:xfrm>
            <a:off x="835660" y="1267324"/>
            <a:ext cx="6096000" cy="1815882"/>
          </a:xfrm>
          <a:prstGeom prst="rect">
            <a:avLst/>
          </a:prstGeom>
          <a:noFill/>
        </p:spPr>
        <p:txBody>
          <a:bodyPr wrap="square">
            <a:spAutoFit/>
          </a:bodyPr>
          <a:lstStyle/>
          <a:p>
            <a:r>
              <a:rPr lang="en-US" altLang="zh-CN" sz="2800" dirty="0"/>
              <a:t>2.</a:t>
            </a:r>
            <a:r>
              <a:rPr lang="zh-CN" altLang="en-US" sz="2800" dirty="0"/>
              <a:t>并且根据我们之前发放的问卷星调查表显示，人们更倾向于使用图表观看数据，并且在对比数字的时候经常没有直观的感受</a:t>
            </a:r>
          </a:p>
        </p:txBody>
      </p:sp>
      <p:sp>
        <p:nvSpPr>
          <p:cNvPr id="38" name="文本框 37">
            <a:extLst>
              <a:ext uri="{FF2B5EF4-FFF2-40B4-BE49-F238E27FC236}">
                <a16:creationId xmlns:a16="http://schemas.microsoft.com/office/drawing/2014/main" id="{5C7996DC-ADA9-4B11-A206-B3231ECD744D}"/>
              </a:ext>
            </a:extLst>
          </p:cNvPr>
          <p:cNvSpPr txBox="1"/>
          <p:nvPr/>
        </p:nvSpPr>
        <p:spPr>
          <a:xfrm>
            <a:off x="835660" y="3650867"/>
            <a:ext cx="6096000" cy="2246769"/>
          </a:xfrm>
          <a:prstGeom prst="rect">
            <a:avLst/>
          </a:prstGeom>
          <a:noFill/>
        </p:spPr>
        <p:txBody>
          <a:bodyPr wrap="square">
            <a:spAutoFit/>
          </a:bodyPr>
          <a:lstStyle/>
          <a:p>
            <a:r>
              <a:rPr lang="en-US" altLang="zh-CN" sz="2800" dirty="0"/>
              <a:t>3.</a:t>
            </a:r>
            <a:r>
              <a:rPr lang="zh-CN" altLang="en-US" sz="2800" dirty="0"/>
              <a:t>并且由于高考的地区缘故，每个省份的收分情况并不相同，普遍的高考网站会通过一些选项才能完成省份的选择，我们本次作品则是直接面向四川省的考生</a:t>
            </a:r>
          </a:p>
        </p:txBody>
      </p:sp>
      <p:pic>
        <p:nvPicPr>
          <p:cNvPr id="4" name="图片 3">
            <a:extLst>
              <a:ext uri="{FF2B5EF4-FFF2-40B4-BE49-F238E27FC236}">
                <a16:creationId xmlns:a16="http://schemas.microsoft.com/office/drawing/2014/main" id="{BC0C6243-6605-4862-8EAB-8990834D4254}"/>
              </a:ext>
            </a:extLst>
          </p:cNvPr>
          <p:cNvPicPr>
            <a:picLocks noChangeAspect="1"/>
          </p:cNvPicPr>
          <p:nvPr/>
        </p:nvPicPr>
        <p:blipFill>
          <a:blip r:embed="rId2"/>
          <a:stretch>
            <a:fillRect/>
          </a:stretch>
        </p:blipFill>
        <p:spPr>
          <a:xfrm>
            <a:off x="7944050" y="0"/>
            <a:ext cx="3169920" cy="6858000"/>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203575" cy="499624"/>
          </a:xfrm>
          <a:prstGeom prst="rect">
            <a:avLst/>
          </a:prstGeom>
          <a:noFill/>
        </p:spPr>
        <p:txBody>
          <a:bodyPr wrap="square" rtlCol="0">
            <a:spAutoFit/>
          </a:bodyPr>
          <a:lstStyle/>
          <a:p>
            <a:pPr algn="dist">
              <a:lnSpc>
                <a:spcPct val="150000"/>
              </a:lnSpc>
            </a:pPr>
            <a:r>
              <a:rPr lang="zh-CN" altLang="en-US" sz="2000" dirty="0">
                <a:solidFill>
                  <a:schemeClr val="tx1">
                    <a:lumMod val="75000"/>
                    <a:lumOff val="25000"/>
                  </a:schemeClr>
                </a:solidFill>
                <a:cs typeface="+mn-ea"/>
                <a:sym typeface="+mn-lt"/>
              </a:rPr>
              <a:t>想法来源与设计思路</a:t>
            </a:r>
            <a:endParaRPr kumimoji="1" lang="zh-CN" altLang="en-US" sz="2000" dirty="0">
              <a:solidFill>
                <a:schemeClr val="tx1">
                  <a:lumMod val="75000"/>
                  <a:lumOff val="25000"/>
                </a:schemeClr>
              </a:solidFill>
              <a:cs typeface="+mn-ea"/>
              <a:sym typeface="+mn-lt"/>
            </a:endParaRPr>
          </a:p>
        </p:txBody>
      </p:sp>
      <p:sp>
        <p:nvSpPr>
          <p:cNvPr id="34" name="圆角矩形 33"/>
          <p:cNvSpPr/>
          <p:nvPr/>
        </p:nvSpPr>
        <p:spPr>
          <a:xfrm>
            <a:off x="835662" y="1612152"/>
            <a:ext cx="1426468" cy="611801"/>
          </a:xfrm>
          <a:prstGeom prst="roundRect">
            <a:avLst>
              <a:gd name="adj" fmla="val 50000"/>
            </a:avLst>
          </a:prstGeom>
          <a:solidFill>
            <a:srgbClr val="B3672E"/>
          </a:solidFill>
          <a:ln w="12700" cap="flat" cmpd="sng" algn="ctr">
            <a:noFill/>
            <a:prstDash val="solid"/>
          </a:ln>
          <a:effectLst/>
        </p:spPr>
        <p:txBody>
          <a:bodyPr rtlCol="0" anchor="ctr"/>
          <a:lstStyle/>
          <a:p>
            <a:pPr lvl="0" algn="ctr"/>
            <a:r>
              <a:rPr lang="en-US" altLang="zh-CN" sz="3200" b="1" kern="0" spc="400" dirty="0">
                <a:gradFill>
                  <a:gsLst>
                    <a:gs pos="100000">
                      <a:schemeClr val="bg1"/>
                    </a:gs>
                    <a:gs pos="0">
                      <a:schemeClr val="bg1">
                        <a:lumMod val="95000"/>
                      </a:schemeClr>
                    </a:gs>
                  </a:gsLst>
                  <a:path path="circle">
                    <a:fillToRect l="100000" b="100000"/>
                  </a:path>
                </a:gradFill>
                <a:cs typeface="+mn-ea"/>
                <a:sym typeface="+mn-lt"/>
              </a:rPr>
              <a:t>1</a:t>
            </a:r>
            <a:endParaRPr lang="zh-CN" altLang="en-US" sz="3200" b="1" kern="0" spc="400" dirty="0">
              <a:gradFill>
                <a:gsLst>
                  <a:gs pos="100000">
                    <a:schemeClr val="bg1"/>
                  </a:gs>
                  <a:gs pos="0">
                    <a:schemeClr val="bg1">
                      <a:lumMod val="95000"/>
                    </a:schemeClr>
                  </a:gs>
                </a:gsLst>
                <a:path path="circle">
                  <a:fillToRect l="100000" b="100000"/>
                </a:path>
              </a:gradFill>
              <a:cs typeface="+mn-ea"/>
              <a:sym typeface="+mn-lt"/>
            </a:endParaRPr>
          </a:p>
        </p:txBody>
      </p:sp>
      <p:sp>
        <p:nvSpPr>
          <p:cNvPr id="35" name="矩形 34"/>
          <p:cNvSpPr/>
          <p:nvPr/>
        </p:nvSpPr>
        <p:spPr>
          <a:xfrm>
            <a:off x="2454152" y="1612153"/>
            <a:ext cx="8740153" cy="611801"/>
          </a:xfrm>
          <a:prstGeom prst="rect">
            <a:avLst/>
          </a:prstGeom>
          <a:noFill/>
          <a:ln w="12700" cap="flat" cmpd="sng" algn="ctr">
            <a:solidFill>
              <a:srgbClr val="9A9479"/>
            </a:solidFill>
            <a:prstDash val="solid"/>
          </a:ln>
          <a:effectLst/>
        </p:spPr>
        <p:txBody>
          <a:bodyPr rtlCol="0" anchor="ctr"/>
          <a:lstStyle/>
          <a:p>
            <a:pPr lvl="0"/>
            <a:r>
              <a:rPr lang="zh-CN" altLang="en-US" sz="2400" kern="0" dirty="0">
                <a:solidFill>
                  <a:schemeClr val="tx1">
                    <a:lumMod val="75000"/>
                    <a:lumOff val="25000"/>
                  </a:schemeClr>
                </a:solidFill>
                <a:cs typeface="+mn-ea"/>
                <a:sym typeface="+mn-lt"/>
              </a:rPr>
              <a:t>利用</a:t>
            </a:r>
            <a:r>
              <a:rPr lang="en-US" altLang="zh-CN" sz="2400" kern="0" dirty="0">
                <a:solidFill>
                  <a:schemeClr val="tx1">
                    <a:lumMod val="75000"/>
                    <a:lumOff val="25000"/>
                  </a:schemeClr>
                </a:solidFill>
                <a:cs typeface="+mn-ea"/>
                <a:sym typeface="+mn-lt"/>
              </a:rPr>
              <a:t>Python</a:t>
            </a:r>
            <a:r>
              <a:rPr lang="zh-CN" altLang="en-US" sz="2400" kern="0" dirty="0">
                <a:solidFill>
                  <a:schemeClr val="tx1">
                    <a:lumMod val="75000"/>
                    <a:lumOff val="25000"/>
                  </a:schemeClr>
                </a:solidFill>
                <a:cs typeface="+mn-ea"/>
                <a:sym typeface="+mn-lt"/>
              </a:rPr>
              <a:t>爬虫爬取网站相关数据并最终存储到</a:t>
            </a:r>
            <a:r>
              <a:rPr lang="en-US" altLang="zh-CN" sz="2400" kern="0" dirty="0">
                <a:solidFill>
                  <a:schemeClr val="tx1">
                    <a:lumMod val="75000"/>
                    <a:lumOff val="25000"/>
                  </a:schemeClr>
                </a:solidFill>
                <a:cs typeface="+mn-ea"/>
                <a:sym typeface="+mn-lt"/>
              </a:rPr>
              <a:t>SQLite</a:t>
            </a:r>
            <a:r>
              <a:rPr lang="zh-CN" altLang="en-US" sz="2400" kern="0" dirty="0">
                <a:solidFill>
                  <a:schemeClr val="tx1">
                    <a:lumMod val="75000"/>
                    <a:lumOff val="25000"/>
                  </a:schemeClr>
                </a:solidFill>
                <a:cs typeface="+mn-ea"/>
                <a:sym typeface="+mn-lt"/>
              </a:rPr>
              <a:t>数据库</a:t>
            </a:r>
          </a:p>
        </p:txBody>
      </p:sp>
      <p:sp>
        <p:nvSpPr>
          <p:cNvPr id="36" name="圆角矩形 35"/>
          <p:cNvSpPr/>
          <p:nvPr/>
        </p:nvSpPr>
        <p:spPr>
          <a:xfrm>
            <a:off x="835661" y="2548256"/>
            <a:ext cx="1426468" cy="611801"/>
          </a:xfrm>
          <a:prstGeom prst="roundRect">
            <a:avLst>
              <a:gd name="adj" fmla="val 50000"/>
            </a:avLst>
          </a:prstGeom>
          <a:solidFill>
            <a:srgbClr val="9A9479"/>
          </a:solidFill>
          <a:ln w="12700" cap="flat" cmpd="sng" algn="ctr">
            <a:noFill/>
            <a:prstDash val="solid"/>
          </a:ln>
          <a:effectLst/>
        </p:spPr>
        <p:txBody>
          <a:bodyPr rtlCol="0" anchor="ctr"/>
          <a:lstStyle/>
          <a:p>
            <a:pPr lvl="0" algn="ctr"/>
            <a:r>
              <a:rPr lang="en-US" altLang="zh-CN" sz="3200" b="1" kern="0" spc="400" dirty="0">
                <a:gradFill>
                  <a:gsLst>
                    <a:gs pos="100000">
                      <a:schemeClr val="bg1"/>
                    </a:gs>
                    <a:gs pos="0">
                      <a:schemeClr val="bg1">
                        <a:lumMod val="95000"/>
                      </a:schemeClr>
                    </a:gs>
                  </a:gsLst>
                  <a:path path="circle">
                    <a:fillToRect l="100000" b="100000"/>
                  </a:path>
                </a:gradFill>
                <a:cs typeface="+mn-ea"/>
                <a:sym typeface="+mn-lt"/>
              </a:rPr>
              <a:t>2</a:t>
            </a:r>
            <a:endParaRPr lang="zh-CN" altLang="en-US" sz="3200" b="1" kern="0" spc="400" dirty="0">
              <a:gradFill>
                <a:gsLst>
                  <a:gs pos="100000">
                    <a:schemeClr val="bg1"/>
                  </a:gs>
                  <a:gs pos="0">
                    <a:schemeClr val="bg1">
                      <a:lumMod val="95000"/>
                    </a:schemeClr>
                  </a:gs>
                </a:gsLst>
                <a:path path="circle">
                  <a:fillToRect l="100000" b="100000"/>
                </a:path>
              </a:gradFill>
              <a:cs typeface="+mn-ea"/>
              <a:sym typeface="+mn-lt"/>
            </a:endParaRPr>
          </a:p>
        </p:txBody>
      </p:sp>
      <p:sp>
        <p:nvSpPr>
          <p:cNvPr id="37" name="矩形 36"/>
          <p:cNvSpPr/>
          <p:nvPr/>
        </p:nvSpPr>
        <p:spPr>
          <a:xfrm>
            <a:off x="2454150" y="2548257"/>
            <a:ext cx="8740154" cy="611801"/>
          </a:xfrm>
          <a:prstGeom prst="rect">
            <a:avLst/>
          </a:prstGeom>
          <a:noFill/>
          <a:ln w="12700" cap="flat" cmpd="sng" algn="ctr">
            <a:solidFill>
              <a:srgbClr val="9A9479"/>
            </a:solidFill>
            <a:prstDash val="solid"/>
          </a:ln>
          <a:effectLst/>
        </p:spPr>
        <p:txBody>
          <a:bodyPr rtlCol="0" anchor="ctr"/>
          <a:lstStyle/>
          <a:p>
            <a:pPr lvl="0"/>
            <a:r>
              <a:rPr lang="zh-CN" altLang="en-US" sz="2400" kern="0" dirty="0">
                <a:solidFill>
                  <a:schemeClr val="tx1">
                    <a:lumMod val="75000"/>
                    <a:lumOff val="25000"/>
                  </a:schemeClr>
                </a:solidFill>
                <a:cs typeface="+mn-ea"/>
                <a:sym typeface="+mn-lt"/>
              </a:rPr>
              <a:t>基于中国地图对每个省份学校进行分类进行介绍并标识学校数量</a:t>
            </a:r>
          </a:p>
        </p:txBody>
      </p:sp>
      <p:sp>
        <p:nvSpPr>
          <p:cNvPr id="42" name="圆角矩形 41"/>
          <p:cNvSpPr/>
          <p:nvPr/>
        </p:nvSpPr>
        <p:spPr>
          <a:xfrm>
            <a:off x="835660" y="3484360"/>
            <a:ext cx="1426468" cy="611801"/>
          </a:xfrm>
          <a:prstGeom prst="roundRect">
            <a:avLst>
              <a:gd name="adj" fmla="val 50000"/>
            </a:avLst>
          </a:prstGeom>
          <a:solidFill>
            <a:srgbClr val="E2A52A"/>
          </a:solidFill>
          <a:ln w="12700" cap="flat" cmpd="sng" algn="ctr">
            <a:noFill/>
            <a:prstDash val="solid"/>
          </a:ln>
          <a:effectLst/>
        </p:spPr>
        <p:txBody>
          <a:bodyPr rtlCol="0" anchor="ctr"/>
          <a:lstStyle/>
          <a:p>
            <a:pPr lvl="0" algn="ctr"/>
            <a:r>
              <a:rPr lang="en-US" altLang="zh-CN" sz="3200" b="1" kern="0" spc="400" dirty="0">
                <a:gradFill>
                  <a:gsLst>
                    <a:gs pos="100000">
                      <a:schemeClr val="bg1"/>
                    </a:gs>
                    <a:gs pos="0">
                      <a:schemeClr val="bg1">
                        <a:lumMod val="95000"/>
                      </a:schemeClr>
                    </a:gs>
                  </a:gsLst>
                  <a:path path="circle">
                    <a:fillToRect l="100000" b="100000"/>
                  </a:path>
                </a:gradFill>
                <a:cs typeface="+mn-ea"/>
                <a:sym typeface="+mn-lt"/>
              </a:rPr>
              <a:t>3</a:t>
            </a:r>
            <a:endParaRPr lang="zh-CN" altLang="en-US" sz="3200" b="1" kern="0" spc="400" dirty="0">
              <a:gradFill>
                <a:gsLst>
                  <a:gs pos="100000">
                    <a:schemeClr val="bg1"/>
                  </a:gs>
                  <a:gs pos="0">
                    <a:schemeClr val="bg1">
                      <a:lumMod val="95000"/>
                    </a:schemeClr>
                  </a:gs>
                </a:gsLst>
                <a:path path="circle">
                  <a:fillToRect l="100000" b="100000"/>
                </a:path>
              </a:gradFill>
              <a:cs typeface="+mn-ea"/>
              <a:sym typeface="+mn-lt"/>
            </a:endParaRPr>
          </a:p>
        </p:txBody>
      </p:sp>
      <p:sp>
        <p:nvSpPr>
          <p:cNvPr id="43" name="矩形 42"/>
          <p:cNvSpPr/>
          <p:nvPr/>
        </p:nvSpPr>
        <p:spPr>
          <a:xfrm>
            <a:off x="2452096" y="3484362"/>
            <a:ext cx="8740152" cy="611801"/>
          </a:xfrm>
          <a:prstGeom prst="rect">
            <a:avLst/>
          </a:prstGeom>
          <a:noFill/>
          <a:ln w="12700" cap="flat" cmpd="sng" algn="ctr">
            <a:solidFill>
              <a:srgbClr val="9A9479"/>
            </a:solidFill>
            <a:prstDash val="solid"/>
          </a:ln>
          <a:effectLst/>
        </p:spPr>
        <p:txBody>
          <a:bodyPr rtlCol="0" anchor="ctr"/>
          <a:lstStyle/>
          <a:p>
            <a:pPr lvl="0"/>
            <a:r>
              <a:rPr lang="zh-CN" altLang="en-US" sz="2400" kern="0" dirty="0">
                <a:solidFill>
                  <a:schemeClr val="tx1">
                    <a:lumMod val="75000"/>
                    <a:lumOff val="25000"/>
                  </a:schemeClr>
                </a:solidFill>
                <a:cs typeface="+mn-ea"/>
                <a:sym typeface="+mn-lt"/>
              </a:rPr>
              <a:t>将高校数据以清晰直观的图表和更具有视觉效果的排版方式展现</a:t>
            </a:r>
          </a:p>
        </p:txBody>
      </p:sp>
      <p:sp>
        <p:nvSpPr>
          <p:cNvPr id="12" name="圆角矩形 41">
            <a:extLst>
              <a:ext uri="{FF2B5EF4-FFF2-40B4-BE49-F238E27FC236}">
                <a16:creationId xmlns:a16="http://schemas.microsoft.com/office/drawing/2014/main" id="{FFACB8D3-CD08-44A2-889C-1AA4C4D27BA1}"/>
              </a:ext>
            </a:extLst>
          </p:cNvPr>
          <p:cNvSpPr/>
          <p:nvPr/>
        </p:nvSpPr>
        <p:spPr>
          <a:xfrm>
            <a:off x="835660" y="4352081"/>
            <a:ext cx="1426468" cy="611801"/>
          </a:xfrm>
          <a:prstGeom prst="roundRect">
            <a:avLst>
              <a:gd name="adj" fmla="val 50000"/>
            </a:avLst>
          </a:prstGeom>
          <a:solidFill>
            <a:srgbClr val="E2A52A"/>
          </a:solidFill>
          <a:ln w="12700" cap="flat" cmpd="sng" algn="ctr">
            <a:noFill/>
            <a:prstDash val="solid"/>
          </a:ln>
          <a:effectLst/>
        </p:spPr>
        <p:txBody>
          <a:bodyPr rtlCol="0" anchor="ctr"/>
          <a:lstStyle/>
          <a:p>
            <a:pPr lvl="0" algn="ctr"/>
            <a:r>
              <a:rPr lang="en-US" altLang="zh-CN" sz="3200" b="1" kern="0" spc="400" dirty="0">
                <a:gradFill>
                  <a:gsLst>
                    <a:gs pos="100000">
                      <a:schemeClr val="bg1"/>
                    </a:gs>
                    <a:gs pos="0">
                      <a:schemeClr val="bg1">
                        <a:lumMod val="95000"/>
                      </a:schemeClr>
                    </a:gs>
                  </a:gsLst>
                  <a:path path="circle">
                    <a:fillToRect l="100000" b="100000"/>
                  </a:path>
                </a:gradFill>
                <a:cs typeface="+mn-ea"/>
                <a:sym typeface="+mn-lt"/>
              </a:rPr>
              <a:t>4</a:t>
            </a:r>
            <a:endParaRPr lang="zh-CN" altLang="en-US" sz="3200" b="1" kern="0" spc="400" dirty="0">
              <a:gradFill>
                <a:gsLst>
                  <a:gs pos="100000">
                    <a:schemeClr val="bg1"/>
                  </a:gs>
                  <a:gs pos="0">
                    <a:schemeClr val="bg1">
                      <a:lumMod val="95000"/>
                    </a:schemeClr>
                  </a:gs>
                </a:gsLst>
                <a:path path="circle">
                  <a:fillToRect l="100000" b="100000"/>
                </a:path>
              </a:gradFill>
              <a:cs typeface="+mn-ea"/>
              <a:sym typeface="+mn-lt"/>
            </a:endParaRPr>
          </a:p>
        </p:txBody>
      </p:sp>
      <p:sp>
        <p:nvSpPr>
          <p:cNvPr id="13" name="矩形 12">
            <a:extLst>
              <a:ext uri="{FF2B5EF4-FFF2-40B4-BE49-F238E27FC236}">
                <a16:creationId xmlns:a16="http://schemas.microsoft.com/office/drawing/2014/main" id="{2B65BE0F-FD18-47E2-89FE-E1E12F34E91C}"/>
              </a:ext>
            </a:extLst>
          </p:cNvPr>
          <p:cNvSpPr/>
          <p:nvPr/>
        </p:nvSpPr>
        <p:spPr>
          <a:xfrm>
            <a:off x="2454151" y="4352083"/>
            <a:ext cx="8740154" cy="611801"/>
          </a:xfrm>
          <a:prstGeom prst="rect">
            <a:avLst/>
          </a:prstGeom>
          <a:noFill/>
          <a:ln w="12700" cap="flat" cmpd="sng" algn="ctr">
            <a:solidFill>
              <a:srgbClr val="9A9479"/>
            </a:solidFill>
            <a:prstDash val="solid"/>
          </a:ln>
          <a:effectLst/>
        </p:spPr>
        <p:txBody>
          <a:bodyPr rtlCol="0" anchor="ctr"/>
          <a:lstStyle/>
          <a:p>
            <a:pPr lvl="0"/>
            <a:r>
              <a:rPr lang="zh-CN" altLang="en-US" sz="2400" kern="0" dirty="0">
                <a:solidFill>
                  <a:schemeClr val="tx1">
                    <a:lumMod val="75000"/>
                    <a:lumOff val="25000"/>
                  </a:schemeClr>
                </a:solidFill>
                <a:cs typeface="+mn-ea"/>
                <a:sym typeface="+mn-lt"/>
              </a:rPr>
              <a:t>以图片形式展示“高考那些事儿”并以滚动弹幕形式为考生加油</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5624" y="4076660"/>
            <a:ext cx="1936376" cy="2781340"/>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179925" cy="3387048"/>
          </a:xfrm>
          <a:prstGeom prst="rect">
            <a:avLst/>
          </a:prstGeom>
        </p:spPr>
      </p:pic>
      <p:grpSp>
        <p:nvGrpSpPr>
          <p:cNvPr id="5" name="组合 4"/>
          <p:cNvGrpSpPr/>
          <p:nvPr/>
        </p:nvGrpSpPr>
        <p:grpSpPr>
          <a:xfrm>
            <a:off x="1356995" y="963930"/>
            <a:ext cx="9495155" cy="4930140"/>
            <a:chOff x="671" y="1077"/>
            <a:chExt cx="17888" cy="8646"/>
          </a:xfrm>
        </p:grpSpPr>
        <p:sp>
          <p:nvSpPr>
            <p:cNvPr id="17" name="矩形 16"/>
            <p:cNvSpPr/>
            <p:nvPr/>
          </p:nvSpPr>
          <p:spPr>
            <a:xfrm>
              <a:off x="671" y="1077"/>
              <a:ext cx="17888" cy="8646"/>
            </a:xfrm>
            <a:prstGeom prst="rect">
              <a:avLst/>
            </a:prstGeom>
            <a:solidFill>
              <a:schemeClr val="bg1">
                <a:alpha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1341" y="1589"/>
              <a:ext cx="16515" cy="7621"/>
            </a:xfrm>
            <a:prstGeom prst="rect">
              <a:avLst/>
            </a:prstGeom>
            <a:solidFill>
              <a:schemeClr val="bg1">
                <a:alpha val="96000"/>
              </a:schemeClr>
            </a:soli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grpSp>
      <p:sp>
        <p:nvSpPr>
          <p:cNvPr id="37" name="任意形状 36"/>
          <p:cNvSpPr/>
          <p:nvPr/>
        </p:nvSpPr>
        <p:spPr>
          <a:xfrm>
            <a:off x="5048885" y="2263775"/>
            <a:ext cx="1751330" cy="1165225"/>
          </a:xfrm>
          <a:custGeom>
            <a:avLst/>
            <a:gdLst>
              <a:gd name="connsiteX0" fmla="*/ 67 w 3890860"/>
              <a:gd name="connsiteY0" fmla="*/ 1524481 h 3192281"/>
              <a:gd name="connsiteX1" fmla="*/ 2223314 w 3890860"/>
              <a:gd name="connsiteY1" fmla="*/ 481 h 3192281"/>
              <a:gd name="connsiteX2" fmla="*/ 3890750 w 3890860"/>
              <a:gd name="connsiteY2" fmla="*/ 1381046 h 3192281"/>
              <a:gd name="connsiteX3" fmla="*/ 2295032 w 3890860"/>
              <a:gd name="connsiteY3" fmla="*/ 3191917 h 3192281"/>
              <a:gd name="connsiteX4" fmla="*/ 67 w 3890860"/>
              <a:gd name="connsiteY4" fmla="*/ 1524481 h 3192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860" h="3192281">
                <a:moveTo>
                  <a:pt x="67" y="1524481"/>
                </a:moveTo>
                <a:cubicBezTo>
                  <a:pt x="-11886" y="992575"/>
                  <a:pt x="1574867" y="24387"/>
                  <a:pt x="2223314" y="481"/>
                </a:cubicBezTo>
                <a:cubicBezTo>
                  <a:pt x="2871761" y="-23425"/>
                  <a:pt x="3878797" y="849140"/>
                  <a:pt x="3890750" y="1381046"/>
                </a:cubicBezTo>
                <a:cubicBezTo>
                  <a:pt x="3902703" y="1912952"/>
                  <a:pt x="2943479" y="3168011"/>
                  <a:pt x="2295032" y="3191917"/>
                </a:cubicBezTo>
                <a:cubicBezTo>
                  <a:pt x="1646585" y="3215823"/>
                  <a:pt x="12020" y="2056387"/>
                  <a:pt x="67" y="1524481"/>
                </a:cubicBezTo>
                <a:close/>
              </a:path>
            </a:pathLst>
          </a:custGeom>
          <a:solidFill>
            <a:srgbClr val="E2A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3" name="文本框 12"/>
          <p:cNvSpPr txBox="1"/>
          <p:nvPr/>
        </p:nvSpPr>
        <p:spPr>
          <a:xfrm>
            <a:off x="5498588" y="2579855"/>
            <a:ext cx="1005165" cy="706755"/>
          </a:xfrm>
          <a:prstGeom prst="rect">
            <a:avLst/>
          </a:prstGeom>
          <a:noFill/>
        </p:spPr>
        <p:txBody>
          <a:bodyPr wrap="square" rtlCol="0">
            <a:spAutoFit/>
          </a:bodyPr>
          <a:lstStyle/>
          <a:p>
            <a:pPr algn="ctr"/>
            <a:r>
              <a:rPr kumimoji="1" lang="en-US" altLang="zh-CN" sz="4000">
                <a:solidFill>
                  <a:schemeClr val="bg1"/>
                </a:solidFill>
                <a:cs typeface="+mn-ea"/>
                <a:sym typeface="+mn-lt"/>
              </a:rPr>
              <a:t>02</a:t>
            </a:r>
            <a:endParaRPr kumimoji="1" lang="zh-CN" altLang="en-US" sz="4000" dirty="0">
              <a:solidFill>
                <a:schemeClr val="bg1"/>
              </a:solidFill>
              <a:cs typeface="+mn-ea"/>
              <a:sym typeface="+mn-lt"/>
            </a:endParaRPr>
          </a:p>
        </p:txBody>
      </p:sp>
      <p:sp>
        <p:nvSpPr>
          <p:cNvPr id="24" name="矩形 23"/>
          <p:cNvSpPr/>
          <p:nvPr/>
        </p:nvSpPr>
        <p:spPr>
          <a:xfrm>
            <a:off x="3238500" y="3641725"/>
            <a:ext cx="57150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3362906" y="3387048"/>
            <a:ext cx="5590594" cy="1482650"/>
          </a:xfrm>
          <a:prstGeom prst="rect">
            <a:avLst/>
          </a:prstGeom>
          <a:noFill/>
        </p:spPr>
        <p:txBody>
          <a:bodyPr wrap="square" rtlCol="0">
            <a:spAutoFit/>
          </a:bodyPr>
          <a:lstStyle/>
          <a:p>
            <a:pPr algn="ctr">
              <a:lnSpc>
                <a:spcPct val="150000"/>
              </a:lnSpc>
            </a:pPr>
            <a:r>
              <a:rPr lang="en-US" altLang="zh-CN" sz="3200" dirty="0">
                <a:solidFill>
                  <a:schemeClr val="tx1">
                    <a:lumMod val="75000"/>
                    <a:lumOff val="25000"/>
                  </a:schemeClr>
                </a:solidFill>
                <a:cs typeface="+mn-ea"/>
                <a:sym typeface="+mn-lt"/>
              </a:rPr>
              <a:t>Python</a:t>
            </a:r>
            <a:r>
              <a:rPr lang="zh-CN" altLang="en-US" sz="3200" dirty="0">
                <a:solidFill>
                  <a:schemeClr val="tx1">
                    <a:lumMod val="75000"/>
                    <a:lumOff val="25000"/>
                  </a:schemeClr>
                </a:solidFill>
                <a:cs typeface="+mn-ea"/>
                <a:sym typeface="+mn-lt"/>
              </a:rPr>
              <a:t>爬虫和</a:t>
            </a:r>
            <a:r>
              <a:rPr lang="en-US" altLang="zh-CN" sz="3200" dirty="0">
                <a:solidFill>
                  <a:schemeClr val="tx1">
                    <a:lumMod val="75000"/>
                    <a:lumOff val="25000"/>
                  </a:schemeClr>
                </a:solidFill>
                <a:cs typeface="+mn-ea"/>
                <a:sym typeface="+mn-lt"/>
              </a:rPr>
              <a:t>SQLite</a:t>
            </a:r>
            <a:r>
              <a:rPr lang="zh-CN" altLang="en-US" sz="3200" dirty="0">
                <a:solidFill>
                  <a:schemeClr val="tx1">
                    <a:lumMod val="75000"/>
                    <a:lumOff val="25000"/>
                  </a:schemeClr>
                </a:solidFill>
                <a:cs typeface="+mn-ea"/>
                <a:sym typeface="+mn-lt"/>
              </a:rPr>
              <a:t>数据库</a:t>
            </a:r>
            <a:endParaRPr lang="en-US" altLang="zh-CN" sz="3200" dirty="0">
              <a:solidFill>
                <a:schemeClr val="tx1">
                  <a:lumMod val="75000"/>
                  <a:lumOff val="25000"/>
                </a:schemeClr>
              </a:solidFill>
              <a:cs typeface="+mn-ea"/>
              <a:sym typeface="+mn-lt"/>
            </a:endParaRPr>
          </a:p>
          <a:p>
            <a:pPr algn="ctr">
              <a:lnSpc>
                <a:spcPct val="150000"/>
              </a:lnSpc>
            </a:pPr>
            <a:endParaRPr kumimoji="1" lang="zh-CN" altLang="en-US" sz="3200" dirty="0">
              <a:solidFill>
                <a:srgbClr val="353332"/>
              </a:solidFill>
              <a:cs typeface="+mn-ea"/>
              <a:sym typeface="+mn-lt"/>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sp>
        <p:nvSpPr>
          <p:cNvPr id="24" name="矩形 23"/>
          <p:cNvSpPr/>
          <p:nvPr/>
        </p:nvSpPr>
        <p:spPr>
          <a:xfrm>
            <a:off x="450215" y="280035"/>
            <a:ext cx="10287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835660" y="220980"/>
            <a:ext cx="3683878" cy="961289"/>
          </a:xfrm>
          <a:prstGeom prst="rect">
            <a:avLst/>
          </a:prstGeom>
          <a:noFill/>
        </p:spPr>
        <p:txBody>
          <a:bodyPr wrap="square" rtlCol="0">
            <a:spAutoFit/>
          </a:bodyPr>
          <a:lstStyle/>
          <a:p>
            <a:pPr algn="dist">
              <a:lnSpc>
                <a:spcPct val="150000"/>
              </a:lnSpc>
            </a:pPr>
            <a:r>
              <a:rPr lang="en-US" altLang="zh-CN" sz="2000" dirty="0">
                <a:solidFill>
                  <a:schemeClr val="tx1">
                    <a:lumMod val="75000"/>
                    <a:lumOff val="25000"/>
                  </a:schemeClr>
                </a:solidFill>
                <a:cs typeface="+mn-ea"/>
                <a:sym typeface="+mn-lt"/>
              </a:rPr>
              <a:t>Python</a:t>
            </a:r>
            <a:r>
              <a:rPr lang="zh-CN" altLang="en-US" sz="2000" dirty="0">
                <a:solidFill>
                  <a:schemeClr val="tx1">
                    <a:lumMod val="75000"/>
                    <a:lumOff val="25000"/>
                  </a:schemeClr>
                </a:solidFill>
                <a:cs typeface="+mn-ea"/>
                <a:sym typeface="+mn-lt"/>
              </a:rPr>
              <a:t>爬虫和</a:t>
            </a:r>
            <a:r>
              <a:rPr lang="en-US" altLang="zh-CN" sz="2000" dirty="0">
                <a:solidFill>
                  <a:schemeClr val="tx1">
                    <a:lumMod val="75000"/>
                    <a:lumOff val="25000"/>
                  </a:schemeClr>
                </a:solidFill>
                <a:cs typeface="+mn-ea"/>
                <a:sym typeface="+mn-lt"/>
              </a:rPr>
              <a:t>SQLite</a:t>
            </a:r>
            <a:r>
              <a:rPr lang="zh-CN" altLang="en-US" sz="2000" dirty="0">
                <a:solidFill>
                  <a:schemeClr val="tx1">
                    <a:lumMod val="75000"/>
                    <a:lumOff val="25000"/>
                  </a:schemeClr>
                </a:solidFill>
                <a:cs typeface="+mn-ea"/>
                <a:sym typeface="+mn-lt"/>
              </a:rPr>
              <a:t>数据库</a:t>
            </a:r>
          </a:p>
          <a:p>
            <a:pPr algn="dist">
              <a:lnSpc>
                <a:spcPct val="150000"/>
              </a:lnSpc>
            </a:pPr>
            <a:endParaRPr lang="zh-CN" altLang="en-US" sz="2000" dirty="0">
              <a:solidFill>
                <a:schemeClr val="tx1">
                  <a:lumMod val="75000"/>
                  <a:lumOff val="25000"/>
                </a:schemeClr>
              </a:solidFill>
              <a:cs typeface="+mn-ea"/>
              <a:sym typeface="+mn-lt"/>
            </a:endParaRPr>
          </a:p>
        </p:txBody>
      </p:sp>
      <p:sp>
        <p:nvSpPr>
          <p:cNvPr id="56" name="文本框 55">
            <a:extLst>
              <a:ext uri="{FF2B5EF4-FFF2-40B4-BE49-F238E27FC236}">
                <a16:creationId xmlns:a16="http://schemas.microsoft.com/office/drawing/2014/main" id="{EC0C284C-D013-4179-8D2E-EF6666741D7F}"/>
              </a:ext>
            </a:extLst>
          </p:cNvPr>
          <p:cNvSpPr txBox="1"/>
          <p:nvPr/>
        </p:nvSpPr>
        <p:spPr>
          <a:xfrm>
            <a:off x="154419" y="1087470"/>
            <a:ext cx="6096000" cy="523220"/>
          </a:xfrm>
          <a:prstGeom prst="rect">
            <a:avLst/>
          </a:prstGeom>
          <a:noFill/>
        </p:spPr>
        <p:txBody>
          <a:bodyPr wrap="square">
            <a:spAutoFit/>
          </a:bodyPr>
          <a:lstStyle/>
          <a:p>
            <a:r>
              <a:rPr lang="en-US" altLang="zh-CN" sz="2800" dirty="0"/>
              <a:t>1.Python</a:t>
            </a:r>
            <a:r>
              <a:rPr lang="zh-CN" altLang="en-US" sz="2800" dirty="0"/>
              <a:t>爬虫</a:t>
            </a:r>
          </a:p>
        </p:txBody>
      </p:sp>
      <p:sp>
        <p:nvSpPr>
          <p:cNvPr id="58" name="文本框 57">
            <a:extLst>
              <a:ext uri="{FF2B5EF4-FFF2-40B4-BE49-F238E27FC236}">
                <a16:creationId xmlns:a16="http://schemas.microsoft.com/office/drawing/2014/main" id="{6AB78C50-EE74-45DB-8A9E-298D9B85EF9D}"/>
              </a:ext>
            </a:extLst>
          </p:cNvPr>
          <p:cNvSpPr txBox="1"/>
          <p:nvPr/>
        </p:nvSpPr>
        <p:spPr>
          <a:xfrm>
            <a:off x="154418" y="4983332"/>
            <a:ext cx="2721946" cy="1200329"/>
          </a:xfrm>
          <a:prstGeom prst="rect">
            <a:avLst/>
          </a:prstGeom>
          <a:noFill/>
        </p:spPr>
        <p:txBody>
          <a:bodyPr wrap="square">
            <a:spAutoFit/>
          </a:bodyPr>
          <a:lstStyle/>
          <a:p>
            <a:r>
              <a:rPr lang="zh-CN" altLang="en-US" sz="2400" dirty="0"/>
              <a:t>利用</a:t>
            </a:r>
            <a:r>
              <a:rPr lang="en-US" altLang="zh-CN" sz="2400" dirty="0"/>
              <a:t>request</a:t>
            </a:r>
            <a:r>
              <a:rPr lang="zh-CN" altLang="en-US" sz="2400" dirty="0"/>
              <a:t>请求并通过</a:t>
            </a:r>
            <a:r>
              <a:rPr lang="en-US" altLang="zh-CN" sz="2400" dirty="0" err="1"/>
              <a:t>xpath</a:t>
            </a:r>
            <a:r>
              <a:rPr lang="zh-CN" altLang="en-US" sz="2400" dirty="0"/>
              <a:t>对数据进行解析</a:t>
            </a:r>
          </a:p>
        </p:txBody>
      </p:sp>
      <p:sp>
        <p:nvSpPr>
          <p:cNvPr id="60" name="文本框 59">
            <a:extLst>
              <a:ext uri="{FF2B5EF4-FFF2-40B4-BE49-F238E27FC236}">
                <a16:creationId xmlns:a16="http://schemas.microsoft.com/office/drawing/2014/main" id="{9DFBE926-2639-4416-8C97-2D10A153E5AE}"/>
              </a:ext>
            </a:extLst>
          </p:cNvPr>
          <p:cNvSpPr txBox="1"/>
          <p:nvPr/>
        </p:nvSpPr>
        <p:spPr>
          <a:xfrm>
            <a:off x="154419" y="1744606"/>
            <a:ext cx="2801367" cy="1569660"/>
          </a:xfrm>
          <a:prstGeom prst="rect">
            <a:avLst/>
          </a:prstGeom>
          <a:noFill/>
        </p:spPr>
        <p:txBody>
          <a:bodyPr wrap="square">
            <a:spAutoFit/>
          </a:bodyPr>
          <a:lstStyle/>
          <a:p>
            <a:r>
              <a:rPr lang="zh-CN" altLang="en-US" sz="2400" dirty="0"/>
              <a:t>将爬取到的字符串拼接成</a:t>
            </a:r>
            <a:r>
              <a:rPr lang="en-US" altLang="zh-CN" sz="2400" dirty="0" err="1"/>
              <a:t>sql</a:t>
            </a:r>
            <a:r>
              <a:rPr lang="zh-CN" altLang="en-US" sz="2400" dirty="0"/>
              <a:t>语句的形式，保存至</a:t>
            </a:r>
            <a:r>
              <a:rPr lang="en-US" altLang="zh-CN" sz="2400" dirty="0"/>
              <a:t>SQLite</a:t>
            </a:r>
            <a:r>
              <a:rPr lang="zh-CN" altLang="en-US" sz="2400" dirty="0"/>
              <a:t>数据库中</a:t>
            </a:r>
          </a:p>
        </p:txBody>
      </p:sp>
      <p:sp>
        <p:nvSpPr>
          <p:cNvPr id="95" name="文本框 94">
            <a:extLst>
              <a:ext uri="{FF2B5EF4-FFF2-40B4-BE49-F238E27FC236}">
                <a16:creationId xmlns:a16="http://schemas.microsoft.com/office/drawing/2014/main" id="{A15DC263-FD43-48BE-8F11-30CB8FF4C8B2}"/>
              </a:ext>
            </a:extLst>
          </p:cNvPr>
          <p:cNvSpPr txBox="1"/>
          <p:nvPr/>
        </p:nvSpPr>
        <p:spPr>
          <a:xfrm>
            <a:off x="91736" y="4258878"/>
            <a:ext cx="6096000" cy="523220"/>
          </a:xfrm>
          <a:prstGeom prst="rect">
            <a:avLst/>
          </a:prstGeom>
          <a:noFill/>
        </p:spPr>
        <p:txBody>
          <a:bodyPr wrap="square">
            <a:spAutoFit/>
          </a:bodyPr>
          <a:lstStyle/>
          <a:p>
            <a:r>
              <a:rPr lang="en-US" altLang="zh-CN" sz="2800" dirty="0"/>
              <a:t>2.SQLite</a:t>
            </a:r>
            <a:r>
              <a:rPr lang="zh-CN" altLang="en-US" sz="2800" dirty="0"/>
              <a:t>数据库</a:t>
            </a:r>
          </a:p>
        </p:txBody>
      </p:sp>
      <p:pic>
        <p:nvPicPr>
          <p:cNvPr id="19" name="图片 18">
            <a:extLst>
              <a:ext uri="{FF2B5EF4-FFF2-40B4-BE49-F238E27FC236}">
                <a16:creationId xmlns:a16="http://schemas.microsoft.com/office/drawing/2014/main" id="{8F2189C5-B4DF-44C2-A6B9-7438159E3088}"/>
              </a:ext>
            </a:extLst>
          </p:cNvPr>
          <p:cNvPicPr>
            <a:picLocks noChangeAspect="1"/>
          </p:cNvPicPr>
          <p:nvPr/>
        </p:nvPicPr>
        <p:blipFill>
          <a:blip r:embed="rId2"/>
          <a:stretch>
            <a:fillRect/>
          </a:stretch>
        </p:blipFill>
        <p:spPr>
          <a:xfrm>
            <a:off x="2876365" y="1065695"/>
            <a:ext cx="9223899" cy="2478040"/>
          </a:xfrm>
          <a:prstGeom prst="rect">
            <a:avLst/>
          </a:prstGeom>
        </p:spPr>
      </p:pic>
      <p:pic>
        <p:nvPicPr>
          <p:cNvPr id="20" name="图片 19">
            <a:extLst>
              <a:ext uri="{FF2B5EF4-FFF2-40B4-BE49-F238E27FC236}">
                <a16:creationId xmlns:a16="http://schemas.microsoft.com/office/drawing/2014/main" id="{9B7E588F-878C-44B3-84A6-A75BBA5D0779}"/>
              </a:ext>
            </a:extLst>
          </p:cNvPr>
          <p:cNvPicPr>
            <a:picLocks noChangeAspect="1"/>
          </p:cNvPicPr>
          <p:nvPr/>
        </p:nvPicPr>
        <p:blipFill>
          <a:blip r:embed="rId3"/>
          <a:stretch>
            <a:fillRect/>
          </a:stretch>
        </p:blipFill>
        <p:spPr>
          <a:xfrm>
            <a:off x="2876364" y="4049458"/>
            <a:ext cx="9223900" cy="2315831"/>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1EB"/>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5624" y="4076660"/>
            <a:ext cx="1936376" cy="2781340"/>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179925" cy="3387048"/>
          </a:xfrm>
          <a:prstGeom prst="rect">
            <a:avLst/>
          </a:prstGeom>
        </p:spPr>
      </p:pic>
      <p:grpSp>
        <p:nvGrpSpPr>
          <p:cNvPr id="5" name="组合 4"/>
          <p:cNvGrpSpPr/>
          <p:nvPr/>
        </p:nvGrpSpPr>
        <p:grpSpPr>
          <a:xfrm>
            <a:off x="1356995" y="963930"/>
            <a:ext cx="9495155" cy="4930140"/>
            <a:chOff x="671" y="1077"/>
            <a:chExt cx="17888" cy="8646"/>
          </a:xfrm>
        </p:grpSpPr>
        <p:sp>
          <p:nvSpPr>
            <p:cNvPr id="17" name="矩形 16"/>
            <p:cNvSpPr/>
            <p:nvPr/>
          </p:nvSpPr>
          <p:spPr>
            <a:xfrm>
              <a:off x="671" y="1077"/>
              <a:ext cx="17888" cy="8646"/>
            </a:xfrm>
            <a:prstGeom prst="rect">
              <a:avLst/>
            </a:prstGeom>
            <a:solidFill>
              <a:schemeClr val="bg1">
                <a:alpha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1341" y="1589"/>
              <a:ext cx="16515" cy="7621"/>
            </a:xfrm>
            <a:prstGeom prst="rect">
              <a:avLst/>
            </a:prstGeom>
            <a:solidFill>
              <a:schemeClr val="bg1">
                <a:alpha val="96000"/>
              </a:schemeClr>
            </a:soli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grpSp>
      <p:sp>
        <p:nvSpPr>
          <p:cNvPr id="37" name="任意形状 36"/>
          <p:cNvSpPr/>
          <p:nvPr/>
        </p:nvSpPr>
        <p:spPr>
          <a:xfrm>
            <a:off x="5048885" y="2263775"/>
            <a:ext cx="1751330" cy="1165225"/>
          </a:xfrm>
          <a:custGeom>
            <a:avLst/>
            <a:gdLst>
              <a:gd name="connsiteX0" fmla="*/ 67 w 3890860"/>
              <a:gd name="connsiteY0" fmla="*/ 1524481 h 3192281"/>
              <a:gd name="connsiteX1" fmla="*/ 2223314 w 3890860"/>
              <a:gd name="connsiteY1" fmla="*/ 481 h 3192281"/>
              <a:gd name="connsiteX2" fmla="*/ 3890750 w 3890860"/>
              <a:gd name="connsiteY2" fmla="*/ 1381046 h 3192281"/>
              <a:gd name="connsiteX3" fmla="*/ 2295032 w 3890860"/>
              <a:gd name="connsiteY3" fmla="*/ 3191917 h 3192281"/>
              <a:gd name="connsiteX4" fmla="*/ 67 w 3890860"/>
              <a:gd name="connsiteY4" fmla="*/ 1524481 h 3192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860" h="3192281">
                <a:moveTo>
                  <a:pt x="67" y="1524481"/>
                </a:moveTo>
                <a:cubicBezTo>
                  <a:pt x="-11886" y="992575"/>
                  <a:pt x="1574867" y="24387"/>
                  <a:pt x="2223314" y="481"/>
                </a:cubicBezTo>
                <a:cubicBezTo>
                  <a:pt x="2871761" y="-23425"/>
                  <a:pt x="3878797" y="849140"/>
                  <a:pt x="3890750" y="1381046"/>
                </a:cubicBezTo>
                <a:cubicBezTo>
                  <a:pt x="3902703" y="1912952"/>
                  <a:pt x="2943479" y="3168011"/>
                  <a:pt x="2295032" y="3191917"/>
                </a:cubicBezTo>
                <a:cubicBezTo>
                  <a:pt x="1646585" y="3215823"/>
                  <a:pt x="12020" y="2056387"/>
                  <a:pt x="67" y="1524481"/>
                </a:cubicBezTo>
                <a:close/>
              </a:path>
            </a:pathLst>
          </a:custGeom>
          <a:solidFill>
            <a:srgbClr val="E2A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3" name="文本框 12"/>
          <p:cNvSpPr txBox="1"/>
          <p:nvPr/>
        </p:nvSpPr>
        <p:spPr>
          <a:xfrm>
            <a:off x="5498588" y="2579855"/>
            <a:ext cx="1005165" cy="706755"/>
          </a:xfrm>
          <a:prstGeom prst="rect">
            <a:avLst/>
          </a:prstGeom>
          <a:noFill/>
        </p:spPr>
        <p:txBody>
          <a:bodyPr wrap="square" rtlCol="0">
            <a:spAutoFit/>
          </a:bodyPr>
          <a:lstStyle/>
          <a:p>
            <a:pPr algn="ctr"/>
            <a:r>
              <a:rPr kumimoji="1" lang="en-US" altLang="zh-CN" sz="4000">
                <a:solidFill>
                  <a:schemeClr val="bg1"/>
                </a:solidFill>
                <a:cs typeface="+mn-ea"/>
                <a:sym typeface="+mn-lt"/>
              </a:rPr>
              <a:t>03</a:t>
            </a:r>
            <a:endParaRPr kumimoji="1" lang="zh-CN" altLang="en-US" sz="4000" dirty="0">
              <a:solidFill>
                <a:schemeClr val="bg1"/>
              </a:solidFill>
              <a:cs typeface="+mn-ea"/>
              <a:sym typeface="+mn-lt"/>
            </a:endParaRPr>
          </a:p>
        </p:txBody>
      </p:sp>
      <p:sp>
        <p:nvSpPr>
          <p:cNvPr id="24" name="矩形 23"/>
          <p:cNvSpPr/>
          <p:nvPr/>
        </p:nvSpPr>
        <p:spPr>
          <a:xfrm>
            <a:off x="3238500" y="3641725"/>
            <a:ext cx="5715000" cy="363855"/>
          </a:xfrm>
          <a:prstGeom prst="rect">
            <a:avLst/>
          </a:prstGeom>
          <a:solidFill>
            <a:srgbClr val="EDD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4073380" y="3428726"/>
            <a:ext cx="3855244" cy="743986"/>
          </a:xfrm>
          <a:prstGeom prst="rect">
            <a:avLst/>
          </a:prstGeom>
          <a:noFill/>
        </p:spPr>
        <p:txBody>
          <a:bodyPr wrap="square" rtlCol="0">
            <a:spAutoFit/>
          </a:bodyPr>
          <a:lstStyle/>
          <a:p>
            <a:pPr algn="ctr">
              <a:lnSpc>
                <a:spcPct val="150000"/>
              </a:lnSpc>
            </a:pPr>
            <a:r>
              <a:rPr lang="zh-CN" altLang="en-US" sz="3200" dirty="0">
                <a:solidFill>
                  <a:schemeClr val="tx1">
                    <a:lumMod val="75000"/>
                    <a:lumOff val="25000"/>
                  </a:schemeClr>
                </a:solidFill>
                <a:cs typeface="+mn-ea"/>
                <a:sym typeface="+mn-lt"/>
              </a:rPr>
              <a:t>学校详情信息页</a:t>
            </a:r>
            <a:endParaRPr kumimoji="1" lang="zh-CN" altLang="en-US" sz="3200" dirty="0">
              <a:solidFill>
                <a:srgbClr val="353332"/>
              </a:solidFill>
              <a:cs typeface="+mn-ea"/>
              <a:sym typeface="+mn-lt"/>
            </a:endParaRPr>
          </a:p>
        </p:txBody>
      </p:sp>
    </p:spTree>
  </p:cSld>
  <p:clrMapOvr>
    <a:masterClrMapping/>
  </p:clrMapOvr>
  <p:transition/>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b15ke0y">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TotalTime>
  <Words>508</Words>
  <Application>Microsoft Office PowerPoint</Application>
  <PresentationFormat>宽屏</PresentationFormat>
  <Paragraphs>66</Paragraphs>
  <Slides>15</Slides>
  <Notes>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15</vt:i4>
      </vt:variant>
    </vt:vector>
  </HeadingPairs>
  <TitlesOfParts>
    <vt:vector size="19" baseType="lpstr">
      <vt:lpstr>思源宋体</vt:lpstr>
      <vt:lpstr>微软雅黑</vt:lpstr>
      <vt:lpstr>Arial</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_</Manager>
  <Company>_</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user</dc:creator>
  <cp:keywords>——</cp:keywords>
  <dc:description>_</dc:description>
  <cp:lastModifiedBy>唐 艺航</cp:lastModifiedBy>
  <cp:revision>50</cp:revision>
  <dcterms:created xsi:type="dcterms:W3CDTF">2020-11-01T08:54:00Z</dcterms:created>
  <dcterms:modified xsi:type="dcterms:W3CDTF">2021-05-14T15:03:00Z</dcterms:modified>
  <cp:category>_</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